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Default Extension="sldx" ContentType="application/vnd.openxmlformats-officedocument.presentationml.slide"/>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 id="2147483669" r:id="rId3"/>
  </p:sldMasterIdLst>
  <p:notesMasterIdLst>
    <p:notesMasterId r:id="rId4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2192000" cy="6858000"/>
  <p:notesSz cx="6858000" cy="9144000"/>
  <p:embeddedFontLst>
    <p:embeddedFont>
      <p:font typeface="Tahoma" pitchFamily="34" charset="0"/>
      <p:regular r:id="rId44"/>
      <p:bold r:id="rId45"/>
    </p:embeddedFont>
    <p:embeddedFont>
      <p:font typeface="Calibri" pitchFamily="34" charset="0"/>
      <p:regular r:id="rId46"/>
      <p:bold r:id="rId47"/>
      <p:italic r:id="rId48"/>
      <p:boldItalic r:id="rId49"/>
    </p:embeddedFont>
    <p:embeddedFont>
      <p:font typeface="Century Gothic"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hUCqwUF7fcFzBFqtlbk6vpwHq9QA=="/>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1" d="100"/>
          <a:sy n="81" d="100"/>
        </p:scale>
        <p:origin x="-276" y="-84"/>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9df8ade0e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1f9df8ade0e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 name="Google Shape;39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8" name="Google Shape;45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1" name="Google Shape;47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9" name="Google Shape;4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3" name="Google Shape;52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0" name="Google Shape;54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6" name="Google Shape;656;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6" name="Google Shape;666;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5" name="Google Shape;68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 name="Google Shape;2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0" name="Google Shape;20;p4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53"/>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3"/>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53"/>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5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54"/>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4"/>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5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5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55"/>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5"/>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55"/>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5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94" name="Google Shape;94;p55"/>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200" b="0" i="0" u="none" strike="noStrike" cap="none">
                <a:solidFill>
                  <a:srgbClr val="86D1D8"/>
                </a:solidFill>
                <a:latin typeface="Arial"/>
                <a:ea typeface="Arial"/>
                <a:cs typeface="Arial"/>
                <a:sym typeface="Arial"/>
              </a:rPr>
              <a:t>“</a:t>
            </a:r>
            <a:endParaRPr/>
          </a:p>
        </p:txBody>
      </p:sp>
      <p:sp>
        <p:nvSpPr>
          <p:cNvPr id="95" name="Google Shape;95;p55"/>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200" b="0" i="0" u="none" strike="noStrike" cap="non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56"/>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6"/>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5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5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5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57"/>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57"/>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57"/>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57"/>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57"/>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57"/>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57"/>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57"/>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5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5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5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8"/>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5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58"/>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58"/>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58"/>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58"/>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58"/>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58"/>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58"/>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5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5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5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5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5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59"/>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5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5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60"/>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60"/>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6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6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6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
        <p:nvSpPr>
          <p:cNvPr id="156" name="Google Shape;156;p4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9"/>
        <p:cNvGrpSpPr/>
        <p:nvPr/>
      </p:nvGrpSpPr>
      <p:grpSpPr>
        <a:xfrm>
          <a:off x="0" y="0"/>
          <a:ext cx="0" cy="0"/>
          <a:chOff x="0" y="0"/>
          <a:chExt cx="0" cy="0"/>
        </a:xfrm>
      </p:grpSpPr>
      <p:sp>
        <p:nvSpPr>
          <p:cNvPr id="160" name="Google Shape;160;p4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4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62" name="Google Shape;162;p4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4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4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6" name="Google Shape;26;p4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3"/>
        <p:cNvGrpSpPr/>
        <p:nvPr/>
      </p:nvGrpSpPr>
      <p:grpSpPr>
        <a:xfrm>
          <a:off x="0" y="0"/>
          <a:ext cx="0" cy="0"/>
          <a:chOff x="0" y="0"/>
          <a:chExt cx="0" cy="0"/>
        </a:xfrm>
      </p:grpSpPr>
      <p:sp>
        <p:nvSpPr>
          <p:cNvPr id="174" name="Google Shape;174;g1f9df8ade0e_1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2800"/>
              <a:buFont typeface="Tahoma"/>
              <a:buNone/>
              <a:defRPr sz="28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g1f9df8ade0e_1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68300" algn="l" rtl="0">
              <a:lnSpc>
                <a:spcPct val="90000"/>
              </a:lnSpc>
              <a:spcBef>
                <a:spcPts val="1000"/>
              </a:spcBef>
              <a:spcAft>
                <a:spcPts val="0"/>
              </a:spcAft>
              <a:buClr>
                <a:schemeClr val="dk1"/>
              </a:buClr>
              <a:buSzPts val="2200"/>
              <a:buChar char="•"/>
              <a:defRPr sz="22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6" name="Google Shape;176;g1f9df8ade0e_1_10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7" name="Google Shape;177;g1f9df8ade0e_1_10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8" name="Google Shape;178;g1f9df8ade0e_1_1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9"/>
        <p:cNvGrpSpPr/>
        <p:nvPr/>
      </p:nvGrpSpPr>
      <p:grpSpPr>
        <a:xfrm>
          <a:off x="0" y="0"/>
          <a:ext cx="0" cy="0"/>
          <a:chOff x="0" y="0"/>
          <a:chExt cx="0" cy="0"/>
        </a:xfrm>
      </p:grpSpPr>
      <p:sp>
        <p:nvSpPr>
          <p:cNvPr id="180" name="Google Shape;180;g1f9df8ade0e_1_11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2800"/>
              <a:buFont typeface="Tahoma"/>
              <a:buNone/>
              <a:defRPr sz="28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1" name="Google Shape;181;g1f9df8ade0e_1_11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000"/>
              <a:buNone/>
              <a:defRPr sz="20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82" name="Google Shape;182;g1f9df8ade0e_1_1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3" name="Google Shape;183;g1f9df8ade0e_1_1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4" name="Google Shape;184;g1f9df8ade0e_1_1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
        <p:nvSpPr>
          <p:cNvPr id="186" name="Google Shape;186;g1f9df8ade0e_1_1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7" name="Google Shape;187;g1f9df8ade0e_1_1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8" name="Google Shape;188;g1f9df8ade0e_1_1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9"/>
        <p:cNvGrpSpPr/>
        <p:nvPr/>
      </p:nvGrpSpPr>
      <p:grpSpPr>
        <a:xfrm>
          <a:off x="0" y="0"/>
          <a:ext cx="0" cy="0"/>
          <a:chOff x="0" y="0"/>
          <a:chExt cx="0" cy="0"/>
        </a:xfrm>
      </p:grpSpPr>
      <p:sp>
        <p:nvSpPr>
          <p:cNvPr id="190" name="Google Shape;190;g1f9df8ade0e_1_124"/>
          <p:cNvSpPr txBox="1">
            <a:spLocks noGrp="1"/>
          </p:cNvSpPr>
          <p:nvPr>
            <p:ph type="title"/>
          </p:nvPr>
        </p:nvSpPr>
        <p:spPr>
          <a:xfrm>
            <a:off x="1154956" y="2861733"/>
            <a:ext cx="8825700" cy="19155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SzPts val="4000"/>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1" name="Google Shape;191;g1f9df8ade0e_1_124"/>
          <p:cNvSpPr txBox="1">
            <a:spLocks noGrp="1"/>
          </p:cNvSpPr>
          <p:nvPr>
            <p:ph type="body" idx="1"/>
          </p:nvPr>
        </p:nvSpPr>
        <p:spPr>
          <a:xfrm>
            <a:off x="1154955" y="4777381"/>
            <a:ext cx="8825700" cy="860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SzPts val="2400"/>
              <a:buNone/>
              <a:defRPr sz="2000" cap="none">
                <a:solidFill>
                  <a:srgbClr val="ACB8CA"/>
                </a:solidFill>
              </a:defRPr>
            </a:lvl1pPr>
            <a:lvl2pPr marL="914400" lvl="1" indent="-228600" algn="l" rtl="0">
              <a:lnSpc>
                <a:spcPct val="90000"/>
              </a:lnSpc>
              <a:spcBef>
                <a:spcPts val="500"/>
              </a:spcBef>
              <a:spcAft>
                <a:spcPts val="0"/>
              </a:spcAft>
              <a:buSzPts val="2000"/>
              <a:buNone/>
              <a:defRPr sz="1800">
                <a:solidFill>
                  <a:srgbClr val="888888"/>
                </a:solidFill>
              </a:defRPr>
            </a:lvl2pPr>
            <a:lvl3pPr marL="1371600" lvl="2" indent="-228600" algn="l" rtl="0">
              <a:lnSpc>
                <a:spcPct val="90000"/>
              </a:lnSpc>
              <a:spcBef>
                <a:spcPts val="500"/>
              </a:spcBef>
              <a:spcAft>
                <a:spcPts val="0"/>
              </a:spcAft>
              <a:buSzPts val="1800"/>
              <a:buNone/>
              <a:defRPr sz="1600">
                <a:solidFill>
                  <a:srgbClr val="888888"/>
                </a:solidFill>
              </a:defRPr>
            </a:lvl3pPr>
            <a:lvl4pPr marL="1828800" lvl="3" indent="-228600" algn="l" rtl="0">
              <a:lnSpc>
                <a:spcPct val="90000"/>
              </a:lnSpc>
              <a:spcBef>
                <a:spcPts val="500"/>
              </a:spcBef>
              <a:spcAft>
                <a:spcPts val="0"/>
              </a:spcAft>
              <a:buSzPts val="1600"/>
              <a:buNone/>
              <a:defRPr sz="1400">
                <a:solidFill>
                  <a:srgbClr val="888888"/>
                </a:solidFill>
              </a:defRPr>
            </a:lvl4pPr>
            <a:lvl5pPr marL="2286000" lvl="4" indent="-228600" algn="l" rtl="0">
              <a:lnSpc>
                <a:spcPct val="90000"/>
              </a:lnSpc>
              <a:spcBef>
                <a:spcPts val="500"/>
              </a:spcBef>
              <a:spcAft>
                <a:spcPts val="0"/>
              </a:spcAft>
              <a:buSzPts val="1600"/>
              <a:buNone/>
              <a:defRPr sz="1400">
                <a:solidFill>
                  <a:srgbClr val="888888"/>
                </a:solidFill>
              </a:defRPr>
            </a:lvl5pPr>
            <a:lvl6pPr marL="2743200" lvl="5" indent="-228600" algn="l" rtl="0">
              <a:lnSpc>
                <a:spcPct val="90000"/>
              </a:lnSpc>
              <a:spcBef>
                <a:spcPts val="500"/>
              </a:spcBef>
              <a:spcAft>
                <a:spcPts val="0"/>
              </a:spcAft>
              <a:buSzPts val="1800"/>
              <a:buNone/>
              <a:defRPr sz="1400">
                <a:solidFill>
                  <a:srgbClr val="888888"/>
                </a:solidFill>
              </a:defRPr>
            </a:lvl6pPr>
            <a:lvl7pPr marL="3200400" lvl="6" indent="-228600" algn="l" rtl="0">
              <a:lnSpc>
                <a:spcPct val="90000"/>
              </a:lnSpc>
              <a:spcBef>
                <a:spcPts val="500"/>
              </a:spcBef>
              <a:spcAft>
                <a:spcPts val="0"/>
              </a:spcAft>
              <a:buSzPts val="1800"/>
              <a:buNone/>
              <a:defRPr sz="1400">
                <a:solidFill>
                  <a:srgbClr val="888888"/>
                </a:solidFill>
              </a:defRPr>
            </a:lvl7pPr>
            <a:lvl8pPr marL="3657600" lvl="7" indent="-228600" algn="l" rtl="0">
              <a:lnSpc>
                <a:spcPct val="90000"/>
              </a:lnSpc>
              <a:spcBef>
                <a:spcPts val="500"/>
              </a:spcBef>
              <a:spcAft>
                <a:spcPts val="0"/>
              </a:spcAft>
              <a:buSzPts val="1800"/>
              <a:buNone/>
              <a:defRPr sz="1400">
                <a:solidFill>
                  <a:srgbClr val="888888"/>
                </a:solidFill>
              </a:defRPr>
            </a:lvl8pPr>
            <a:lvl9pPr marL="4114800" lvl="8" indent="-228600" algn="l" rtl="0">
              <a:lnSpc>
                <a:spcPct val="90000"/>
              </a:lnSpc>
              <a:spcBef>
                <a:spcPts val="500"/>
              </a:spcBef>
              <a:spcAft>
                <a:spcPts val="0"/>
              </a:spcAft>
              <a:buSzPts val="1800"/>
              <a:buNone/>
              <a:defRPr sz="1400">
                <a:solidFill>
                  <a:srgbClr val="888888"/>
                </a:solidFill>
              </a:defRPr>
            </a:lvl9pPr>
          </a:lstStyle>
          <a:p>
            <a:endParaRPr/>
          </a:p>
        </p:txBody>
      </p:sp>
      <p:sp>
        <p:nvSpPr>
          <p:cNvPr id="192" name="Google Shape;192;g1f9df8ade0e_1_1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3" name="Google Shape;193;g1f9df8ade0e_1_1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4" name="Google Shape;194;g1f9df8ade0e_1_1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SzPts val="1200"/>
              <a:buNone/>
              <a:defRPr/>
            </a:lvl1pPr>
            <a:lvl2pPr marL="0" marR="0" lvl="1" indent="0" algn="r" rtl="0">
              <a:lnSpc>
                <a:spcPct val="100000"/>
              </a:lnSpc>
              <a:spcBef>
                <a:spcPts val="0"/>
              </a:spcBef>
              <a:spcAft>
                <a:spcPts val="0"/>
              </a:spcAft>
              <a:buSzPts val="1200"/>
              <a:buNone/>
              <a:defRPr/>
            </a:lvl2pPr>
            <a:lvl3pPr marL="0" marR="0" lvl="2" indent="0" algn="r" rtl="0">
              <a:lnSpc>
                <a:spcPct val="100000"/>
              </a:lnSpc>
              <a:spcBef>
                <a:spcPts val="0"/>
              </a:spcBef>
              <a:spcAft>
                <a:spcPts val="0"/>
              </a:spcAft>
              <a:buSzPts val="1200"/>
              <a:buNone/>
              <a:defRPr/>
            </a:lvl3pPr>
            <a:lvl4pPr marL="0" marR="0" lvl="3" indent="0" algn="r" rtl="0">
              <a:lnSpc>
                <a:spcPct val="100000"/>
              </a:lnSpc>
              <a:spcBef>
                <a:spcPts val="0"/>
              </a:spcBef>
              <a:spcAft>
                <a:spcPts val="0"/>
              </a:spcAft>
              <a:buSzPts val="1200"/>
              <a:buNone/>
              <a:defRPr/>
            </a:lvl4pPr>
            <a:lvl5pPr marL="0" marR="0" lvl="4" indent="0" algn="r" rtl="0">
              <a:lnSpc>
                <a:spcPct val="100000"/>
              </a:lnSpc>
              <a:spcBef>
                <a:spcPts val="0"/>
              </a:spcBef>
              <a:spcAft>
                <a:spcPts val="0"/>
              </a:spcAft>
              <a:buSzPts val="1200"/>
              <a:buNone/>
              <a:defRPr/>
            </a:lvl5pPr>
            <a:lvl6pPr marL="0" marR="0" lvl="5" indent="0" algn="r" rtl="0">
              <a:lnSpc>
                <a:spcPct val="100000"/>
              </a:lnSpc>
              <a:spcBef>
                <a:spcPts val="0"/>
              </a:spcBef>
              <a:spcAft>
                <a:spcPts val="0"/>
              </a:spcAft>
              <a:buSzPts val="1200"/>
              <a:buNone/>
              <a:defRPr/>
            </a:lvl6pPr>
            <a:lvl7pPr marL="0" marR="0" lvl="6" indent="0" algn="r" rtl="0">
              <a:lnSpc>
                <a:spcPct val="100000"/>
              </a:lnSpc>
              <a:spcBef>
                <a:spcPts val="0"/>
              </a:spcBef>
              <a:spcAft>
                <a:spcPts val="0"/>
              </a:spcAft>
              <a:buSzPts val="1200"/>
              <a:buNone/>
              <a:defRPr/>
            </a:lvl7pPr>
            <a:lvl8pPr marL="0" marR="0" lvl="7" indent="0" algn="r" rtl="0">
              <a:lnSpc>
                <a:spcPct val="100000"/>
              </a:lnSpc>
              <a:spcBef>
                <a:spcPts val="0"/>
              </a:spcBef>
              <a:spcAft>
                <a:spcPts val="0"/>
              </a:spcAft>
              <a:buSzPts val="1200"/>
              <a:buNone/>
              <a:defRPr/>
            </a:lvl8pPr>
            <a:lvl9pPr marL="0" marR="0" lvl="8" indent="0" algn="r" rtl="0">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5"/>
        <p:cNvGrpSpPr/>
        <p:nvPr/>
      </p:nvGrpSpPr>
      <p:grpSpPr>
        <a:xfrm>
          <a:off x="0" y="0"/>
          <a:ext cx="0" cy="0"/>
          <a:chOff x="0" y="0"/>
          <a:chExt cx="0" cy="0"/>
        </a:xfrm>
      </p:grpSpPr>
      <p:sp>
        <p:nvSpPr>
          <p:cNvPr id="196" name="Google Shape;196;g1f9df8ade0e_1_1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7" name="Google Shape;197;g1f9df8ade0e_1_130"/>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8" name="Google Shape;198;g1f9df8ade0e_1_130"/>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9" name="Google Shape;199;g1f9df8ade0e_1_13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0" name="Google Shape;200;g1f9df8ade0e_1_1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1" name="Google Shape;201;g1f9df8ade0e_1_1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2"/>
        <p:cNvGrpSpPr/>
        <p:nvPr/>
      </p:nvGrpSpPr>
      <p:grpSpPr>
        <a:xfrm>
          <a:off x="0" y="0"/>
          <a:ext cx="0" cy="0"/>
          <a:chOff x="0" y="0"/>
          <a:chExt cx="0" cy="0"/>
        </a:xfrm>
      </p:grpSpPr>
      <p:sp>
        <p:nvSpPr>
          <p:cNvPr id="203" name="Google Shape;203;g1f9df8ade0e_1_137"/>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4" name="Google Shape;204;g1f9df8ade0e_1_137"/>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5" name="Google Shape;205;g1f9df8ade0e_1_137"/>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6" name="Google Shape;206;g1f9df8ade0e_1_137"/>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7" name="Google Shape;207;g1f9df8ade0e_1_137"/>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8" name="Google Shape;208;g1f9df8ade0e_1_13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9" name="Google Shape;209;g1f9df8ade0e_1_13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0" name="Google Shape;210;g1f9df8ade0e_1_1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1"/>
        <p:cNvGrpSpPr/>
        <p:nvPr/>
      </p:nvGrpSpPr>
      <p:grpSpPr>
        <a:xfrm>
          <a:off x="0" y="0"/>
          <a:ext cx="0" cy="0"/>
          <a:chOff x="0" y="0"/>
          <a:chExt cx="0" cy="0"/>
        </a:xfrm>
      </p:grpSpPr>
      <p:sp>
        <p:nvSpPr>
          <p:cNvPr id="212" name="Google Shape;212;g1f9df8ade0e_1_14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 name="Google Shape;213;g1f9df8ade0e_1_14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4" name="Google Shape;214;g1f9df8ade0e_1_14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5" name="Google Shape;215;g1f9df8ade0e_1_1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6"/>
        <p:cNvGrpSpPr/>
        <p:nvPr/>
      </p:nvGrpSpPr>
      <p:grpSpPr>
        <a:xfrm>
          <a:off x="0" y="0"/>
          <a:ext cx="0" cy="0"/>
          <a:chOff x="0" y="0"/>
          <a:chExt cx="0" cy="0"/>
        </a:xfrm>
      </p:grpSpPr>
      <p:sp>
        <p:nvSpPr>
          <p:cNvPr id="217" name="Google Shape;217;g1f9df8ade0e_1_15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Tahoma"/>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8" name="Google Shape;218;g1f9df8ade0e_1_151"/>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219" name="Google Shape;219;g1f9df8ade0e_1_151"/>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20" name="Google Shape;220;g1f9df8ade0e_1_15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1" name="Google Shape;221;g1f9df8ade0e_1_1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2" name="Google Shape;222;g1f9df8ade0e_1_1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3"/>
        <p:cNvGrpSpPr/>
        <p:nvPr/>
      </p:nvGrpSpPr>
      <p:grpSpPr>
        <a:xfrm>
          <a:off x="0" y="0"/>
          <a:ext cx="0" cy="0"/>
          <a:chOff x="0" y="0"/>
          <a:chExt cx="0" cy="0"/>
        </a:xfrm>
      </p:grpSpPr>
      <p:sp>
        <p:nvSpPr>
          <p:cNvPr id="224" name="Google Shape;224;g1f9df8ade0e_1_15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Tahoma"/>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5" name="Google Shape;225;g1f9df8ade0e_1_158"/>
          <p:cNvSpPr>
            <a:spLocks noGrp="1"/>
          </p:cNvSpPr>
          <p:nvPr>
            <p:ph type="pic" idx="2"/>
          </p:nvPr>
        </p:nvSpPr>
        <p:spPr>
          <a:xfrm>
            <a:off x="5183188" y="987425"/>
            <a:ext cx="6172200" cy="4873500"/>
          </a:xfrm>
          <a:prstGeom prst="rect">
            <a:avLst/>
          </a:prstGeom>
          <a:noFill/>
          <a:ln>
            <a:noFill/>
          </a:ln>
        </p:spPr>
      </p:sp>
      <p:sp>
        <p:nvSpPr>
          <p:cNvPr id="226" name="Google Shape;226;g1f9df8ade0e_1_15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27" name="Google Shape;227;g1f9df8ade0e_1_15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8" name="Google Shape;228;g1f9df8ade0e_1_15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9" name="Google Shape;229;g1f9df8ade0e_1_1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0"/>
        <p:cNvGrpSpPr/>
        <p:nvPr/>
      </p:nvGrpSpPr>
      <p:grpSpPr>
        <a:xfrm>
          <a:off x="0" y="0"/>
          <a:ext cx="0" cy="0"/>
          <a:chOff x="0" y="0"/>
          <a:chExt cx="0" cy="0"/>
        </a:xfrm>
      </p:grpSpPr>
      <p:sp>
        <p:nvSpPr>
          <p:cNvPr id="231" name="Google Shape;231;g1f9df8ade0e_1_16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2" name="Google Shape;232;g1f9df8ade0e_1_16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3" name="Google Shape;233;g1f9df8ade0e_1_16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4" name="Google Shape;234;g1f9df8ade0e_1_16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5" name="Google Shape;235;g1f9df8ade0e_1_1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4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6"/>
        <p:cNvGrpSpPr/>
        <p:nvPr/>
      </p:nvGrpSpPr>
      <p:grpSpPr>
        <a:xfrm>
          <a:off x="0" y="0"/>
          <a:ext cx="0" cy="0"/>
          <a:chOff x="0" y="0"/>
          <a:chExt cx="0" cy="0"/>
        </a:xfrm>
      </p:grpSpPr>
      <p:sp>
        <p:nvSpPr>
          <p:cNvPr id="237" name="Google Shape;237;g1f9df8ade0e_1_17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8" name="Google Shape;238;g1f9df8ade0e_1_17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9" name="Google Shape;239;g1f9df8ade0e_1_17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0" name="Google Shape;240;g1f9df8ade0e_1_1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g1f9df8ade0e_1_1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47"/>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7"/>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4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4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8"/>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48"/>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4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4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49"/>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49"/>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49"/>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4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5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51"/>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1"/>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51"/>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5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52"/>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2"/>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52"/>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5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2.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7.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40"/>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40"/>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4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40"/>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40"/>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4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4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4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1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4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1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 name="Google Shape;16;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None/>
              <a:defRPr sz="28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None/>
              <a:defRPr sz="28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None/>
              <a:defRPr sz="28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None/>
              <a:defRPr sz="28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None/>
              <a:defRPr sz="28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None/>
              <a:defRPr sz="28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None/>
              <a:defRPr sz="28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None/>
              <a:defRPr sz="28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3"/>
        <p:cNvGrpSpPr/>
        <p:nvPr/>
      </p:nvGrpSpPr>
      <p:grpSpPr>
        <a:xfrm>
          <a:off x="0" y="0"/>
          <a:ext cx="0" cy="0"/>
          <a:chOff x="0" y="0"/>
          <a:chExt cx="0" cy="0"/>
        </a:xfrm>
      </p:grpSpPr>
      <p:pic>
        <p:nvPicPr>
          <p:cNvPr id="144" name="Google Shape;144;p44"/>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45" name="Google Shape;145;p44"/>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46" name="Google Shape;146;p44"/>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44"/>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48" name="Google Shape;148;p44"/>
          <p:cNvPicPr preferRelativeResize="0"/>
          <p:nvPr/>
        </p:nvPicPr>
        <p:blipFill rotWithShape="1">
          <a:blip r:embed="rId8">
            <a:alphaModFix/>
          </a:blip>
          <a:srcRect b="23320"/>
          <a:stretch/>
        </p:blipFill>
        <p:spPr>
          <a:xfrm>
            <a:off x="8605878" y="6096000"/>
            <a:ext cx="993734" cy="762000"/>
          </a:xfrm>
          <a:prstGeom prst="rect">
            <a:avLst/>
          </a:prstGeom>
          <a:noFill/>
          <a:ln>
            <a:noFill/>
          </a:ln>
        </p:spPr>
      </p:pic>
      <p:sp>
        <p:nvSpPr>
          <p:cNvPr id="149" name="Google Shape;149;p4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4200"/>
              <a:buFont typeface="Century Gothic"/>
              <a:buNone/>
              <a:defRPr sz="42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1" name="Google Shape;151;p4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F7F7F7"/>
              </a:buClr>
              <a:buSzPts val="1600"/>
              <a:buFont typeface="Noto Sans Symbols"/>
              <a:buChar char="►"/>
              <a:defRPr sz="2000" b="0" i="0" u="none" strike="noStrike" cap="none">
                <a:solidFill>
                  <a:schemeClr val="dk1"/>
                </a:solidFill>
                <a:latin typeface="Century Gothic"/>
                <a:ea typeface="Century Gothic"/>
                <a:cs typeface="Century Gothic"/>
                <a:sym typeface="Century Gothic"/>
              </a:defRPr>
            </a:lvl1pPr>
            <a:lvl2pPr marL="914400" marR="0" lvl="1" indent="-320040" algn="l" rtl="0">
              <a:spcBef>
                <a:spcPts val="1000"/>
              </a:spcBef>
              <a:spcAft>
                <a:spcPts val="0"/>
              </a:spcAft>
              <a:buClr>
                <a:srgbClr val="F7F7F7"/>
              </a:buClr>
              <a:buSzPts val="1440"/>
              <a:buFont typeface="Noto Sans Symbols"/>
              <a:buChar char="►"/>
              <a:defRPr sz="1800" b="0" i="0" u="none" strike="noStrike" cap="none">
                <a:solidFill>
                  <a:schemeClr val="dk1"/>
                </a:solidFill>
                <a:latin typeface="Century Gothic"/>
                <a:ea typeface="Century Gothic"/>
                <a:cs typeface="Century Gothic"/>
                <a:sym typeface="Century Gothic"/>
              </a:defRPr>
            </a:lvl2pPr>
            <a:lvl3pPr marL="1371600" marR="0" lvl="2" indent="-309880" algn="l" rtl="0">
              <a:spcBef>
                <a:spcPts val="1000"/>
              </a:spcBef>
              <a:spcAft>
                <a:spcPts val="0"/>
              </a:spcAft>
              <a:buClr>
                <a:srgbClr val="F7F7F7"/>
              </a:buClr>
              <a:buSzPts val="1280"/>
              <a:buFont typeface="Noto Sans Symbols"/>
              <a:buChar char="►"/>
              <a:defRPr sz="1600" b="0" i="0" u="none" strike="noStrike" cap="none">
                <a:solidFill>
                  <a:schemeClr val="dk1"/>
                </a:solidFill>
                <a:latin typeface="Century Gothic"/>
                <a:ea typeface="Century Gothic"/>
                <a:cs typeface="Century Gothic"/>
                <a:sym typeface="Century Gothic"/>
              </a:defRPr>
            </a:lvl3pPr>
            <a:lvl4pPr marL="1828800" marR="0" lvl="3" indent="-299719"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4pPr>
            <a:lvl5pPr marL="2286000" marR="0" lvl="4"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5pPr>
            <a:lvl6pPr marL="2743200" marR="0" lvl="5"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6pPr>
            <a:lvl7pPr marL="3200400" marR="0" lvl="6"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7pPr>
            <a:lvl8pPr marL="3657600" marR="0" lvl="7"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8pPr>
            <a:lvl9pPr marL="4114800" marR="0" lvl="8"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52" name="Google Shape;152;p4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3" name="Google Shape;153;p4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4" name="Google Shape;154;p4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None/>
              <a:defRPr sz="28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None/>
              <a:defRPr sz="28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None/>
              <a:defRPr sz="28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None/>
              <a:defRPr sz="28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None/>
              <a:defRPr sz="28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None/>
              <a:defRPr sz="28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None/>
              <a:defRPr sz="28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None/>
              <a:defRPr sz="28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None/>
              <a:defRPr sz="28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6" name="Google Shape;166;g1f9df8ade0e_1_10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Tahoma"/>
              <a:buNone/>
              <a:defRPr sz="40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7" name="Google Shape;167;g1f9df8ade0e_1_10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Tahoma"/>
                <a:ea typeface="Tahoma"/>
                <a:cs typeface="Tahoma"/>
                <a:sym typeface="Tahoma"/>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Tahoma"/>
                <a:ea typeface="Tahoma"/>
                <a:cs typeface="Tahoma"/>
                <a:sym typeface="Tahoma"/>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8" name="Google Shape;168;g1f9df8ade0e_1_10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9" name="Google Shape;169;g1f9df8ade0e_1_10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0" name="Google Shape;170;g1f9df8ade0e_1_1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171" name="Google Shape;171;g1f9df8ade0e_1_100"/>
          <p:cNvPicPr preferRelativeResize="0"/>
          <p:nvPr/>
        </p:nvPicPr>
        <p:blipFill rotWithShape="1">
          <a:blip r:embed="rId13">
            <a:alphaModFix/>
          </a:blip>
          <a:srcRect/>
          <a:stretch/>
        </p:blipFill>
        <p:spPr>
          <a:xfrm>
            <a:off x="0" y="-19304"/>
            <a:ext cx="1024191" cy="1130299"/>
          </a:xfrm>
          <a:prstGeom prst="rect">
            <a:avLst/>
          </a:prstGeom>
          <a:noFill/>
          <a:ln>
            <a:noFill/>
          </a:ln>
        </p:spPr>
      </p:pic>
      <p:pic>
        <p:nvPicPr>
          <p:cNvPr id="172" name="Google Shape;172;g1f9df8ade0e_1_100"/>
          <p:cNvPicPr preferRelativeResize="0"/>
          <p:nvPr/>
        </p:nvPicPr>
        <p:blipFill rotWithShape="1">
          <a:blip r:embed="rId14">
            <a:alphaModFix/>
          </a:blip>
          <a:srcRect/>
          <a:stretch/>
        </p:blipFill>
        <p:spPr>
          <a:xfrm>
            <a:off x="11201400" y="71264"/>
            <a:ext cx="905934" cy="10078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png"/><Relationship Id="rId12"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package" Target="../embeddings/Microsoft_Office_PowerPoint_Slide1.sldx"/></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package" Target="../embeddings/Microsoft_Office_PowerPoint_Slide2.sldx"/></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f9df8ade0e_1_91"/>
          <p:cNvSpPr txBox="1">
            <a:spLocks noGrp="1"/>
          </p:cNvSpPr>
          <p:nvPr>
            <p:ph type="title"/>
          </p:nvPr>
        </p:nvSpPr>
        <p:spPr>
          <a:xfrm>
            <a:off x="0" y="205741"/>
            <a:ext cx="12192000" cy="1727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70707"/>
              <a:buNone/>
            </a:pPr>
            <a:r>
              <a:rPr lang="en-US" sz="4400" b="1">
                <a:solidFill>
                  <a:srgbClr val="548135"/>
                </a:solidFill>
              </a:rPr>
              <a:t>R.M.K. ENGINEERING COLLEGE</a:t>
            </a:r>
            <a:br>
              <a:rPr lang="en-US" sz="4400" b="1">
                <a:solidFill>
                  <a:srgbClr val="548135"/>
                </a:solidFill>
              </a:rPr>
            </a:br>
            <a:r>
              <a:rPr lang="en-US" sz="2400" b="1">
                <a:solidFill>
                  <a:srgbClr val="C00000"/>
                </a:solidFill>
              </a:rPr>
              <a:t>(An Autonomous Institution)</a:t>
            </a:r>
            <a:br>
              <a:rPr lang="en-US" sz="2400" b="1">
                <a:solidFill>
                  <a:srgbClr val="C00000"/>
                </a:solidFill>
              </a:rPr>
            </a:br>
            <a:r>
              <a:rPr lang="en-US" sz="1300">
                <a:solidFill>
                  <a:srgbClr val="385623"/>
                </a:solidFill>
              </a:rPr>
              <a:t>R.S.M. NAGAR, KAVARAIPETTAI, GUMMIDIPOONDI TALUK, THIRUVALLUR DIST. - 601206.</a:t>
            </a:r>
            <a:br>
              <a:rPr lang="en-US" sz="1300">
                <a:solidFill>
                  <a:srgbClr val="385623"/>
                </a:solidFill>
              </a:rPr>
            </a:br>
            <a:r>
              <a:rPr lang="en-US" sz="1300">
                <a:solidFill>
                  <a:srgbClr val="385623"/>
                </a:solidFill>
              </a:rPr>
              <a:t>Affiliated to Anna University,  Chennai / Approved by AICTE,  New Delhi /Accredited by NAAC with A+ Grade/</a:t>
            </a:r>
            <a:br>
              <a:rPr lang="en-US" sz="1300">
                <a:solidFill>
                  <a:srgbClr val="385623"/>
                </a:solidFill>
              </a:rPr>
            </a:br>
            <a:r>
              <a:rPr lang="en-US" sz="1300">
                <a:solidFill>
                  <a:srgbClr val="385623"/>
                </a:solidFill>
              </a:rPr>
              <a:t>ISO 9001:2015 Certified Institution /All the eligible UG programs are accredited by NBA,  New Delhi.</a:t>
            </a:r>
            <a:br>
              <a:rPr lang="en-US" sz="1300">
                <a:solidFill>
                  <a:srgbClr val="385623"/>
                </a:solidFill>
              </a:rPr>
            </a:br>
            <a:r>
              <a:rPr lang="en-US" sz="1300">
                <a:solidFill>
                  <a:srgbClr val="385623"/>
                </a:solidFill>
              </a:rPr>
              <a:t>Website: www.rmkec.ac.in</a:t>
            </a:r>
            <a:r>
              <a:rPr lang="en-US">
                <a:solidFill>
                  <a:srgbClr val="385623"/>
                </a:solidFill>
              </a:rPr>
              <a:t/>
            </a:r>
            <a:br>
              <a:rPr lang="en-US">
                <a:solidFill>
                  <a:srgbClr val="385623"/>
                </a:solidFill>
              </a:rPr>
            </a:br>
            <a:r>
              <a:rPr lang="en-US">
                <a:solidFill>
                  <a:srgbClr val="548135"/>
                </a:solidFill>
              </a:rPr>
              <a:t>	</a:t>
            </a:r>
            <a:endParaRPr/>
          </a:p>
        </p:txBody>
      </p:sp>
      <p:sp>
        <p:nvSpPr>
          <p:cNvPr id="247" name="Google Shape;247;g1f9df8ade0e_1_91"/>
          <p:cNvSpPr/>
          <p:nvPr/>
        </p:nvSpPr>
        <p:spPr>
          <a:xfrm>
            <a:off x="0" y="1800589"/>
            <a:ext cx="12192000" cy="503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3200"/>
              <a:buFont typeface="Arial"/>
              <a:buNone/>
            </a:pPr>
            <a:r>
              <a:rPr lang="en-US" sz="3200" b="1" i="0" u="none" strike="noStrike" cap="none">
                <a:solidFill>
                  <a:srgbClr val="C00000"/>
                </a:solidFill>
                <a:latin typeface="Tahoma"/>
                <a:ea typeface="Tahoma"/>
                <a:cs typeface="Tahoma"/>
                <a:sym typeface="Tahoma"/>
              </a:rPr>
              <a:t>Department of Electronics and Communication Engineering</a:t>
            </a:r>
            <a:endParaRPr sz="3200" b="1" i="0" u="none" strike="noStrike" cap="none">
              <a:solidFill>
                <a:srgbClr val="C00000"/>
              </a:solidFill>
              <a:latin typeface="Tahoma"/>
              <a:ea typeface="Tahoma"/>
              <a:cs typeface="Tahoma"/>
              <a:sym typeface="Tahoma"/>
            </a:endParaRPr>
          </a:p>
        </p:txBody>
      </p:sp>
      <p:sp>
        <p:nvSpPr>
          <p:cNvPr id="248" name="Google Shape;248;g1f9df8ade0e_1_91"/>
          <p:cNvSpPr txBox="1"/>
          <p:nvPr/>
        </p:nvSpPr>
        <p:spPr>
          <a:xfrm>
            <a:off x="2093205" y="2787266"/>
            <a:ext cx="80352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USER-FRIENDLY AI HARDWARE FOR EV CHARGING USING RFIDs</a:t>
            </a:r>
            <a:endParaRPr sz="2400" b="0" i="0" u="none" strike="noStrike" cap="none">
              <a:solidFill>
                <a:srgbClr val="000000"/>
              </a:solidFill>
              <a:latin typeface="Calibri"/>
              <a:ea typeface="Calibri"/>
              <a:cs typeface="Calibri"/>
              <a:sym typeface="Calibri"/>
            </a:endParaRPr>
          </a:p>
        </p:txBody>
      </p:sp>
      <p:sp>
        <p:nvSpPr>
          <p:cNvPr id="249" name="Google Shape;249;g1f9df8ade0e_1_91"/>
          <p:cNvSpPr txBox="1"/>
          <p:nvPr/>
        </p:nvSpPr>
        <p:spPr>
          <a:xfrm>
            <a:off x="3988105" y="3690651"/>
            <a:ext cx="4213500" cy="1477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BY:</a:t>
            </a:r>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Ommina Masthan Murali – 111719106106</a:t>
            </a:r>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Bala Srinivas S – 111719106017</a:t>
            </a:r>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Suman chaitanya. Ch – 111719106027</a:t>
            </a:r>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Yogavardhan C - 111719106026</a:t>
            </a:r>
            <a:endParaRPr sz="1800" b="1" i="0" u="none" strike="noStrike" cap="none">
              <a:solidFill>
                <a:srgbClr val="000000"/>
              </a:solidFill>
              <a:latin typeface="Calibri"/>
              <a:ea typeface="Calibri"/>
              <a:cs typeface="Calibri"/>
              <a:sym typeface="Calibri"/>
            </a:endParaRPr>
          </a:p>
        </p:txBody>
      </p:sp>
      <p:sp>
        <p:nvSpPr>
          <p:cNvPr id="250" name="Google Shape;250;g1f9df8ade0e_1_91"/>
          <p:cNvSpPr txBox="1"/>
          <p:nvPr/>
        </p:nvSpPr>
        <p:spPr>
          <a:xfrm>
            <a:off x="4968606" y="5255046"/>
            <a:ext cx="2315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Under the guidance of</a:t>
            </a:r>
            <a:endParaRPr sz="1800" b="1" i="0" u="none" strike="noStrike" cap="none">
              <a:solidFill>
                <a:srgbClr val="000000"/>
              </a:solidFill>
              <a:latin typeface="Calibri"/>
              <a:ea typeface="Calibri"/>
              <a:cs typeface="Calibri"/>
              <a:sym typeface="Calibri"/>
            </a:endParaRPr>
          </a:p>
        </p:txBody>
      </p:sp>
      <p:sp>
        <p:nvSpPr>
          <p:cNvPr id="251" name="Google Shape;251;g1f9df8ade0e_1_91"/>
          <p:cNvSpPr txBox="1"/>
          <p:nvPr/>
        </p:nvSpPr>
        <p:spPr>
          <a:xfrm>
            <a:off x="4325815" y="5606748"/>
            <a:ext cx="412204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Calibri"/>
                <a:ea typeface="Calibri"/>
                <a:cs typeface="Calibri"/>
                <a:sym typeface="Calibri"/>
              </a:rPr>
              <a:t>Dr. </a:t>
            </a:r>
            <a:r>
              <a:rPr lang="en-US" sz="1800" b="1" i="0" u="none" strike="noStrike" cap="none" dirty="0" err="1">
                <a:solidFill>
                  <a:srgbClr val="000000"/>
                </a:solidFill>
                <a:latin typeface="Calibri"/>
                <a:ea typeface="Calibri"/>
                <a:cs typeface="Calibri"/>
                <a:sym typeface="Calibri"/>
              </a:rPr>
              <a:t>Sumitra</a:t>
            </a:r>
            <a:r>
              <a:rPr lang="en-US" sz="1800" b="1" i="0" u="none" strike="noStrike" cap="none" dirty="0">
                <a:solidFill>
                  <a:srgbClr val="000000"/>
                </a:solidFill>
                <a:latin typeface="Calibri"/>
                <a:ea typeface="Calibri"/>
                <a:cs typeface="Calibri"/>
                <a:sym typeface="Calibri"/>
              </a:rPr>
              <a:t> V  (M.E., </a:t>
            </a:r>
            <a:r>
              <a:rPr lang="en-US" sz="1800" b="1" i="0" u="none" strike="noStrike" cap="none" dirty="0" err="1">
                <a:solidFill>
                  <a:srgbClr val="000000"/>
                </a:solidFill>
                <a:latin typeface="Calibri"/>
                <a:ea typeface="Calibri"/>
                <a:cs typeface="Calibri"/>
                <a:sym typeface="Calibri"/>
              </a:rPr>
              <a:t>Ph.D</a:t>
            </a:r>
            <a:r>
              <a:rPr lang="en-US" sz="1800" b="1" i="0" u="none" strike="noStrike" cap="none" dirty="0">
                <a:solidFill>
                  <a:srgbClr val="000000"/>
                </a:solidFill>
                <a:latin typeface="Calibri"/>
                <a:ea typeface="Calibri"/>
                <a:cs typeface="Calibri"/>
                <a:sym typeface="Calibri"/>
              </a:rPr>
              <a:t>) – AP/ECE</a:t>
            </a:r>
            <a:endParaRPr sz="1800" b="1"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10"/>
          <p:cNvSpPr txBox="1">
            <a:spLocks noGrp="1"/>
          </p:cNvSpPr>
          <p:nvPr>
            <p:ph type="title"/>
          </p:nvPr>
        </p:nvSpPr>
        <p:spPr>
          <a:xfrm>
            <a:off x="5282381" y="629266"/>
            <a:ext cx="4767471" cy="164198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Century Gothic"/>
              <a:buNone/>
            </a:pPr>
            <a:r>
              <a:rPr lang="en-US" b="1" u="sng"/>
              <a:t>MODULES</a:t>
            </a:r>
            <a:endParaRPr b="1" u="sng"/>
          </a:p>
        </p:txBody>
      </p:sp>
      <p:pic>
        <p:nvPicPr>
          <p:cNvPr id="364" name="Google Shape;364;p10" descr="Circuit board"/>
          <p:cNvPicPr preferRelativeResize="0"/>
          <p:nvPr/>
        </p:nvPicPr>
        <p:blipFill rotWithShape="1">
          <a:blip r:embed="rId4">
            <a:alphaModFix/>
          </a:blip>
          <a:srcRect l="39626" r="15266" b="4"/>
          <a:stretch/>
        </p:blipFill>
        <p:spPr>
          <a:xfrm>
            <a:off x="-1" y="10"/>
            <a:ext cx="4634680" cy="6857990"/>
          </a:xfrm>
          <a:prstGeom prst="rect">
            <a:avLst/>
          </a:prstGeom>
          <a:noFill/>
          <a:ln>
            <a:noFill/>
          </a:ln>
        </p:spPr>
      </p:pic>
      <p:sp>
        <p:nvSpPr>
          <p:cNvPr id="365" name="Google Shape;365;p10"/>
          <p:cNvSpPr txBox="1">
            <a:spLocks noGrp="1"/>
          </p:cNvSpPr>
          <p:nvPr>
            <p:ph type="body" idx="1"/>
          </p:nvPr>
        </p:nvSpPr>
        <p:spPr>
          <a:xfrm>
            <a:off x="5282381" y="2438400"/>
            <a:ext cx="4767471" cy="380999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n-US" sz="2400">
                <a:latin typeface="Times New Roman"/>
                <a:ea typeface="Times New Roman"/>
                <a:cs typeface="Times New Roman"/>
                <a:sym typeface="Times New Roman"/>
              </a:rPr>
              <a:t>Module Name:</a:t>
            </a:r>
            <a:endParaRPr/>
          </a:p>
          <a:p>
            <a:pPr marL="342900" lvl="0" indent="-342900" algn="l" rtl="0">
              <a:spcBef>
                <a:spcPts val="1000"/>
              </a:spcBef>
              <a:spcAft>
                <a:spcPts val="0"/>
              </a:spcAft>
              <a:buSzPts val="1920"/>
              <a:buChar char="►"/>
            </a:pPr>
            <a:r>
              <a:rPr lang="en-US" sz="2400">
                <a:latin typeface="Times New Roman"/>
                <a:ea typeface="Times New Roman"/>
                <a:cs typeface="Times New Roman"/>
                <a:sym typeface="Times New Roman"/>
              </a:rPr>
              <a:t>Currency accepter module</a:t>
            </a:r>
            <a:endParaRPr sz="2400">
              <a:latin typeface="Times New Roman"/>
              <a:ea typeface="Times New Roman"/>
              <a:cs typeface="Times New Roman"/>
              <a:sym typeface="Times New Roman"/>
            </a:endParaRPr>
          </a:p>
          <a:p>
            <a:pPr marL="342900" lvl="0" indent="-342900" algn="l" rtl="0">
              <a:spcBef>
                <a:spcPts val="1000"/>
              </a:spcBef>
              <a:spcAft>
                <a:spcPts val="0"/>
              </a:spcAft>
              <a:buSzPts val="1920"/>
              <a:buChar char="►"/>
            </a:pPr>
            <a:r>
              <a:rPr lang="en-US" sz="2400">
                <a:latin typeface="Times New Roman"/>
                <a:ea typeface="Times New Roman"/>
                <a:cs typeface="Times New Roman"/>
                <a:sym typeface="Times New Roman"/>
              </a:rPr>
              <a:t>Identification module</a:t>
            </a:r>
            <a:endParaRPr sz="2400">
              <a:latin typeface="Times New Roman"/>
              <a:ea typeface="Times New Roman"/>
              <a:cs typeface="Times New Roman"/>
              <a:sym typeface="Times New Roman"/>
            </a:endParaRPr>
          </a:p>
          <a:p>
            <a:pPr marL="0" lvl="0" indent="0" algn="l" rtl="0">
              <a:spcBef>
                <a:spcPts val="1000"/>
              </a:spcBef>
              <a:spcAft>
                <a:spcPts val="0"/>
              </a:spcAft>
              <a:buSzPts val="16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9"/>
        <p:cNvGrpSpPr/>
        <p:nvPr/>
      </p:nvGrpSpPr>
      <p:grpSpPr>
        <a:xfrm>
          <a:off x="0" y="0"/>
          <a:ext cx="0" cy="0"/>
          <a:chOff x="0" y="0"/>
          <a:chExt cx="0" cy="0"/>
        </a:xfrm>
      </p:grpSpPr>
      <p:sp>
        <p:nvSpPr>
          <p:cNvPr id="370" name="Google Shape;370;p11"/>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1" name="Google Shape;371;p11"/>
          <p:cNvSpPr txBox="1">
            <a:spLocks noGrp="1"/>
          </p:cNvSpPr>
          <p:nvPr>
            <p:ph type="title"/>
          </p:nvPr>
        </p:nvSpPr>
        <p:spPr>
          <a:xfrm>
            <a:off x="528836" y="427007"/>
            <a:ext cx="3108626" cy="144475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EBEBEB"/>
              </a:buClr>
              <a:buSzPts val="2200"/>
              <a:buFont typeface="Century Gothic"/>
              <a:buNone/>
            </a:pPr>
            <a:r>
              <a:rPr lang="en-US" sz="2200" b="0" i="0" u="sng">
                <a:solidFill>
                  <a:srgbClr val="EBEBEB"/>
                </a:solidFill>
                <a:latin typeface="Century Gothic"/>
                <a:ea typeface="Century Gothic"/>
                <a:cs typeface="Century Gothic"/>
                <a:sym typeface="Century Gothic"/>
              </a:rPr>
              <a:t>CURRENCY ACCEPTER MODULE </a:t>
            </a:r>
            <a:endParaRPr sz="2200" b="0" i="0" u="sng">
              <a:solidFill>
                <a:srgbClr val="EBEBEB"/>
              </a:solidFill>
              <a:latin typeface="Century Gothic"/>
              <a:ea typeface="Century Gothic"/>
              <a:cs typeface="Century Gothic"/>
              <a:sym typeface="Century Gothic"/>
            </a:endParaRPr>
          </a:p>
        </p:txBody>
      </p:sp>
      <p:sp>
        <p:nvSpPr>
          <p:cNvPr id="372" name="Google Shape;372;p11"/>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 name="Google Shape;373;p11"/>
          <p:cNvSpPr/>
          <p:nvPr/>
        </p:nvSpPr>
        <p:spPr>
          <a:xfrm rot="-5400000">
            <a:off x="4747655" y="-586345"/>
            <a:ext cx="6858001" cy="8030691"/>
          </a:xfrm>
          <a:custGeom>
            <a:avLst/>
            <a:gdLst/>
            <a:ahLst/>
            <a:cxnLst/>
            <a:rect l="l" t="t" r="r" b="b"/>
            <a:pathLst>
              <a:path w="6858001" h="8030691" extrusionOk="0">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chemeClr val="lt1"/>
          </a:solidFill>
          <a:ln>
            <a:noFill/>
          </a:ln>
        </p:spPr>
      </p:sp>
      <p:sp>
        <p:nvSpPr>
          <p:cNvPr id="374" name="Google Shape;374;p1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442572" y="1979706"/>
            <a:ext cx="3309340" cy="4040094"/>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rgbClr val="F7F7F7"/>
              </a:buClr>
              <a:buSzPts val="1360"/>
              <a:buFont typeface="Arial"/>
              <a:buChar char="•"/>
            </a:pPr>
            <a:r>
              <a:rPr lang="en-US" sz="1700" b="0" i="0" u="none" strike="noStrike" cap="none">
                <a:solidFill>
                  <a:srgbClr val="FFFFFF"/>
                </a:solidFill>
                <a:latin typeface="Century Gothic"/>
                <a:ea typeface="Century Gothic"/>
                <a:cs typeface="Century Gothic"/>
                <a:sym typeface="Century Gothic"/>
              </a:rPr>
              <a:t>This currency acceptor works by comparing the currency that already inserted in this sensor (blue color at sensor) with the currency that inserted at the front hole. </a:t>
            </a:r>
            <a:endParaRPr sz="1700" b="0" i="0" u="none" strike="noStrike" cap="none">
              <a:solidFill>
                <a:srgbClr val="000000"/>
              </a:solidFill>
              <a:latin typeface="Arial"/>
              <a:ea typeface="Arial"/>
              <a:cs typeface="Arial"/>
              <a:sym typeface="Arial"/>
            </a:endParaRPr>
          </a:p>
          <a:p>
            <a:pPr marL="342900" marR="0" lvl="0" indent="-342900" algn="l" rtl="0">
              <a:lnSpc>
                <a:spcPct val="90000"/>
              </a:lnSpc>
              <a:spcBef>
                <a:spcPts val="1000"/>
              </a:spcBef>
              <a:spcAft>
                <a:spcPts val="0"/>
              </a:spcAft>
              <a:buClr>
                <a:srgbClr val="F7F7F7"/>
              </a:buClr>
              <a:buSzPts val="1360"/>
              <a:buFont typeface="Arial"/>
              <a:buChar char="•"/>
            </a:pPr>
            <a:r>
              <a:rPr lang="en-US" sz="1700" b="0" i="0" u="none" strike="noStrike" cap="none">
                <a:solidFill>
                  <a:srgbClr val="FFFFFF"/>
                </a:solidFill>
                <a:latin typeface="Century Gothic"/>
                <a:ea typeface="Century Gothic"/>
                <a:cs typeface="Century Gothic"/>
                <a:sym typeface="Century Gothic"/>
              </a:rPr>
              <a:t>If the currency is the same, with the inserted then the currency will be accepted, but if the  currency is different, the currency will be rejected. Keypad is used to set the amount of money for charging.</a:t>
            </a:r>
            <a:endParaRPr sz="1700" b="0" i="0" u="none" strike="noStrike" cap="none">
              <a:solidFill>
                <a:srgbClr val="000000"/>
              </a:solidFill>
              <a:latin typeface="Arial"/>
              <a:ea typeface="Arial"/>
              <a:cs typeface="Arial"/>
              <a:sym typeface="Arial"/>
            </a:endParaRPr>
          </a:p>
        </p:txBody>
      </p:sp>
      <p:pic>
        <p:nvPicPr>
          <p:cNvPr id="376" name="Google Shape;376;p11"/>
          <p:cNvPicPr preferRelativeResize="0">
            <a:picLocks noGrp="1"/>
          </p:cNvPicPr>
          <p:nvPr>
            <p:ph type="body" idx="1"/>
          </p:nvPr>
        </p:nvPicPr>
        <p:blipFill rotWithShape="1">
          <a:blip r:embed="rId4">
            <a:alphaModFix/>
          </a:blip>
          <a:srcRect/>
          <a:stretch/>
        </p:blipFill>
        <p:spPr>
          <a:xfrm>
            <a:off x="5048451" y="1703848"/>
            <a:ext cx="6495847" cy="40599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pic>
        <p:nvPicPr>
          <p:cNvPr id="381" name="Google Shape;381;p12"/>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82" name="Google Shape;382;p12"/>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83" name="Google Shape;383;p12"/>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12"/>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85" name="Google Shape;385;p12"/>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86" name="Google Shape;386;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2"/>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 name="Google Shape;388;p12"/>
          <p:cNvSpPr/>
          <p:nvPr/>
        </p:nvSpPr>
        <p:spPr>
          <a:xfrm>
            <a:off x="648931" y="629266"/>
            <a:ext cx="4166510" cy="162232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4200" b="0" i="0" u="sng" strike="noStrike" cap="none">
                <a:solidFill>
                  <a:srgbClr val="EBEBEB"/>
                </a:solidFill>
                <a:latin typeface="Century Gothic"/>
                <a:ea typeface="Century Gothic"/>
                <a:cs typeface="Century Gothic"/>
                <a:sym typeface="Century Gothic"/>
              </a:rPr>
              <a:t>IDENTIFICATION</a:t>
            </a:r>
            <a:endParaRPr sz="4200" b="0" i="0" u="sng" strike="noStrike" cap="none">
              <a:solidFill>
                <a:srgbClr val="EBEBEB"/>
              </a:solidFill>
              <a:latin typeface="Century Gothic"/>
              <a:ea typeface="Century Gothic"/>
              <a:cs typeface="Century Gothic"/>
              <a:sym typeface="Century Gothic"/>
            </a:endParaRPr>
          </a:p>
        </p:txBody>
      </p:sp>
      <p:sp>
        <p:nvSpPr>
          <p:cNvPr id="389" name="Google Shape;389;p12"/>
          <p:cNvSpPr/>
          <p:nvPr/>
        </p:nvSpPr>
        <p:spPr>
          <a:xfrm>
            <a:off x="499402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0" name="Google Shape;390;p12"/>
          <p:cNvSpPr/>
          <p:nvPr/>
        </p:nvSpPr>
        <p:spPr>
          <a:xfrm rot="-5400000">
            <a:off x="5270819" y="-63600"/>
            <a:ext cx="6858001" cy="6985200"/>
          </a:xfrm>
          <a:custGeom>
            <a:avLst/>
            <a:gdLst/>
            <a:ahLst/>
            <a:cxnLst/>
            <a:rect l="l" t="t" r="r" b="b"/>
            <a:pathLst>
              <a:path w="6858001" h="6985200" extrusionOk="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chemeClr val="lt1"/>
          </a:solidFill>
          <a:ln>
            <a:noFill/>
          </a:ln>
        </p:spPr>
      </p:sp>
      <p:pic>
        <p:nvPicPr>
          <p:cNvPr id="391" name="Google Shape;391;p12"/>
          <p:cNvPicPr preferRelativeResize="0"/>
          <p:nvPr/>
        </p:nvPicPr>
        <p:blipFill rotWithShape="1">
          <a:blip r:embed="rId8">
            <a:alphaModFix/>
          </a:blip>
          <a:srcRect/>
          <a:stretch/>
        </p:blipFill>
        <p:spPr>
          <a:xfrm>
            <a:off x="6093992" y="853926"/>
            <a:ext cx="5449889" cy="5150145"/>
          </a:xfrm>
          <a:prstGeom prst="rect">
            <a:avLst/>
          </a:prstGeom>
          <a:noFill/>
          <a:ln>
            <a:noFill/>
          </a:ln>
        </p:spPr>
      </p:pic>
      <p:sp>
        <p:nvSpPr>
          <p:cNvPr id="392" name="Google Shape;392;p12"/>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2"/>
          <p:cNvSpPr/>
          <p:nvPr/>
        </p:nvSpPr>
        <p:spPr>
          <a:xfrm>
            <a:off x="648931" y="2438400"/>
            <a:ext cx="4166509" cy="3785419"/>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100000"/>
              </a:lnSpc>
              <a:spcBef>
                <a:spcPts val="0"/>
              </a:spcBef>
              <a:spcAft>
                <a:spcPts val="0"/>
              </a:spcAft>
              <a:buClr>
                <a:srgbClr val="F7F7F7"/>
              </a:buClr>
              <a:buSzPts val="1440"/>
              <a:buFont typeface="Arial"/>
              <a:buChar char="•"/>
            </a:pPr>
            <a:r>
              <a:rPr lang="en-US" sz="1800" b="0" i="0" u="none" strike="noStrike" cap="none">
                <a:solidFill>
                  <a:srgbClr val="EBEBEB"/>
                </a:solidFill>
                <a:latin typeface="Century Gothic"/>
                <a:ea typeface="Century Gothic"/>
                <a:cs typeface="Century Gothic"/>
                <a:sym typeface="Century Gothic"/>
              </a:rPr>
              <a:t>Using RFID to identify next time you charging, the every time remaining amount will be save RFID card every time. So, we use that money alternate time for charging.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7"/>
        <p:cNvGrpSpPr/>
        <p:nvPr/>
      </p:nvGrpSpPr>
      <p:grpSpPr>
        <a:xfrm>
          <a:off x="0" y="0"/>
          <a:ext cx="0" cy="0"/>
          <a:chOff x="0" y="0"/>
          <a:chExt cx="0" cy="0"/>
        </a:xfrm>
      </p:grpSpPr>
      <p:pic>
        <p:nvPicPr>
          <p:cNvPr id="398" name="Google Shape;398;p13"/>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99" name="Google Shape;399;p13"/>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400" name="Google Shape;400;p1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1" name="Google Shape;401;p13"/>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402" name="Google Shape;402;p13"/>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403" name="Google Shape;403;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0" y="0"/>
            <a:ext cx="12191999"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3"/>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06" name="Google Shape;406;p13"/>
          <p:cNvSpPr txBox="1"/>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600"/>
              </a:spcAft>
              <a:buNone/>
            </a:pPr>
            <a:r>
              <a:rPr lang="en-US" sz="4200" b="0" i="0" u="none" strike="noStrike" cap="none">
                <a:solidFill>
                  <a:srgbClr val="EBEBEB"/>
                </a:solidFill>
                <a:latin typeface="Century Gothic"/>
                <a:ea typeface="Century Gothic"/>
                <a:cs typeface="Century Gothic"/>
                <a:sym typeface="Century Gothic"/>
              </a:rPr>
              <a:t>	    </a:t>
            </a:r>
            <a:r>
              <a:rPr lang="en-US" sz="4200" b="0" i="0" u="sng" strike="noStrike" cap="none">
                <a:solidFill>
                  <a:srgbClr val="EBEBEB"/>
                </a:solidFill>
                <a:latin typeface="Century Gothic"/>
                <a:ea typeface="Century Gothic"/>
                <a:cs typeface="Century Gothic"/>
                <a:sym typeface="Century Gothic"/>
              </a:rPr>
              <a:t>METHODOLOGY/ WORKING</a:t>
            </a:r>
            <a:endParaRPr sz="4200" b="0" i="0" u="sng" strike="noStrike" cap="none">
              <a:solidFill>
                <a:srgbClr val="EBEBEB"/>
              </a:solidFill>
              <a:latin typeface="Century Gothic"/>
              <a:ea typeface="Century Gothic"/>
              <a:cs typeface="Century Gothic"/>
              <a:sym typeface="Century Gothic"/>
            </a:endParaRPr>
          </a:p>
        </p:txBody>
      </p:sp>
      <p:sp>
        <p:nvSpPr>
          <p:cNvPr id="407" name="Google Shape;407;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grpSp>
        <p:nvGrpSpPr>
          <p:cNvPr id="409" name="Google Shape;409;p13"/>
          <p:cNvGrpSpPr/>
          <p:nvPr/>
        </p:nvGrpSpPr>
        <p:grpSpPr>
          <a:xfrm>
            <a:off x="1060067" y="2899659"/>
            <a:ext cx="10260000" cy="3282978"/>
            <a:chOff x="871212" y="420082"/>
            <a:chExt cx="10260000" cy="3282978"/>
          </a:xfrm>
        </p:grpSpPr>
        <p:sp>
          <p:nvSpPr>
            <p:cNvPr id="410" name="Google Shape;410;p13"/>
            <p:cNvSpPr/>
            <p:nvPr/>
          </p:nvSpPr>
          <p:spPr>
            <a:xfrm>
              <a:off x="1222212" y="420082"/>
              <a:ext cx="1098000" cy="1098000"/>
            </a:xfrm>
            <a:prstGeom prst="ellipse">
              <a:avLst/>
            </a:prstGeom>
            <a:solidFill>
              <a:srgbClr val="E96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a:off x="1456212" y="654082"/>
              <a:ext cx="630000" cy="63000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871212" y="1860082"/>
              <a:ext cx="1800000" cy="18429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txBox="1"/>
            <p:nvPr/>
          </p:nvSpPr>
          <p:spPr>
            <a:xfrm>
              <a:off x="871212" y="1860082"/>
              <a:ext cx="1800000" cy="18429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IN THIS PROJECT, WE HAVE USED ARDUINO MEGA MICROCONTROLLER WHICH ACTS AS BRAIN OF OUR SYSTEM, HENCE THE ENTIRE SYSTEM PROGRAM IS STORED IN IT.</a:t>
              </a:r>
              <a:endParaRPr sz="1100" b="0" i="0" u="none" strike="noStrike" cap="none">
                <a:solidFill>
                  <a:srgbClr val="000000"/>
                </a:solidFill>
                <a:latin typeface="Arial"/>
                <a:ea typeface="Arial"/>
                <a:cs typeface="Arial"/>
                <a:sym typeface="Arial"/>
              </a:endParaRPr>
            </a:p>
          </p:txBody>
        </p:sp>
        <p:sp>
          <p:nvSpPr>
            <p:cNvPr id="414" name="Google Shape;414;p13"/>
            <p:cNvSpPr/>
            <p:nvPr/>
          </p:nvSpPr>
          <p:spPr>
            <a:xfrm>
              <a:off x="3337213" y="420082"/>
              <a:ext cx="1098000" cy="1098000"/>
            </a:xfrm>
            <a:prstGeom prst="ellipse">
              <a:avLst/>
            </a:prstGeom>
            <a:solidFill>
              <a:srgbClr val="EB7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3571213" y="654082"/>
              <a:ext cx="630000" cy="630000"/>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2986213" y="1860082"/>
              <a:ext cx="1800000" cy="18429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txBox="1"/>
            <p:nvPr/>
          </p:nvSpPr>
          <p:spPr>
            <a:xfrm>
              <a:off x="2986213" y="1860082"/>
              <a:ext cx="1800000" cy="18429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HERE THE USE OF THE RFID AND CURRENCY ACCEPTER MODULE WE CAN GIVE THE TWO OPTION FOR THE PAYMENT PURPOSE. THE RFID IS USED TO MAKE A PAYMENT USING CARD AND THE CURRENCY ACCEPTER MODULE IS USED TO MAKE A PAYMENT CARD LESS. </a:t>
              </a:r>
              <a:endParaRPr sz="1100" b="0" i="0" u="none" strike="noStrike" cap="none">
                <a:solidFill>
                  <a:srgbClr val="000000"/>
                </a:solidFill>
                <a:latin typeface="Arial"/>
                <a:ea typeface="Arial"/>
                <a:cs typeface="Arial"/>
                <a:sym typeface="Arial"/>
              </a:endParaRPr>
            </a:p>
          </p:txBody>
        </p:sp>
        <p:sp>
          <p:nvSpPr>
            <p:cNvPr id="418" name="Google Shape;418;p13"/>
            <p:cNvSpPr/>
            <p:nvPr/>
          </p:nvSpPr>
          <p:spPr>
            <a:xfrm>
              <a:off x="5452213" y="420082"/>
              <a:ext cx="1098000" cy="1098000"/>
            </a:xfrm>
            <a:prstGeom prst="ellipse">
              <a:avLst/>
            </a:prstGeom>
            <a:solidFill>
              <a:srgbClr val="E98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a:off x="5686213" y="654082"/>
              <a:ext cx="630000" cy="630000"/>
            </a:xfrm>
            <a:prstGeom prst="rect">
              <a:avLst/>
            </a:prstGeom>
            <a:blipFill rotWithShape="1">
              <a:blip r:embed="rId10">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5101213" y="1860082"/>
              <a:ext cx="1800000" cy="18429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txBox="1"/>
            <p:nvPr/>
          </p:nvSpPr>
          <p:spPr>
            <a:xfrm>
              <a:off x="5101213" y="1860082"/>
              <a:ext cx="1800000" cy="18429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THE KEYPAD IS USED TO GIVE ACCESS TO THE OWNER OF THE EV TO ENTER THE REQUIRED DETAILS INTO THE CHARGING STATION.</a:t>
              </a:r>
              <a:endParaRPr/>
            </a:p>
          </p:txBody>
        </p:sp>
        <p:sp>
          <p:nvSpPr>
            <p:cNvPr id="422" name="Google Shape;422;p13"/>
            <p:cNvSpPr/>
            <p:nvPr/>
          </p:nvSpPr>
          <p:spPr>
            <a:xfrm>
              <a:off x="7567213" y="420082"/>
              <a:ext cx="1098000" cy="1098000"/>
            </a:xfrm>
            <a:prstGeom prst="ellipse">
              <a:avLst/>
            </a:prstGeom>
            <a:solidFill>
              <a:srgbClr val="E8A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7801213" y="654082"/>
              <a:ext cx="630000" cy="630000"/>
            </a:xfrm>
            <a:prstGeom prst="rect">
              <a:avLst/>
            </a:prstGeom>
            <a:blipFill rotWithShape="1">
              <a:blip r:embed="rId11">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7216213" y="1860082"/>
              <a:ext cx="1800000" cy="18429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txBox="1"/>
            <p:nvPr/>
          </p:nvSpPr>
          <p:spPr>
            <a:xfrm>
              <a:off x="7216213" y="1860082"/>
              <a:ext cx="1800000" cy="18429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GSM MODULE IS USED TO UPDATE PAYMENT INFORMATION FOR THE USER. BUZZER GIVES THE ALERT FOR THE START AND END OF THE CHARGING TIME. </a:t>
              </a:r>
              <a:endParaRPr sz="1100" b="0" i="0" u="none" strike="noStrike" cap="none">
                <a:solidFill>
                  <a:srgbClr val="000000"/>
                </a:solidFill>
                <a:latin typeface="Arial"/>
                <a:ea typeface="Arial"/>
                <a:cs typeface="Arial"/>
                <a:sym typeface="Arial"/>
              </a:endParaRPr>
            </a:p>
          </p:txBody>
        </p:sp>
        <p:sp>
          <p:nvSpPr>
            <p:cNvPr id="426" name="Google Shape;426;p13"/>
            <p:cNvSpPr/>
            <p:nvPr/>
          </p:nvSpPr>
          <p:spPr>
            <a:xfrm>
              <a:off x="9682212" y="420082"/>
              <a:ext cx="1098000" cy="1098000"/>
            </a:xfrm>
            <a:prstGeom prst="ellipse">
              <a:avLst/>
            </a:prstGeom>
            <a:solidFill>
              <a:srgbClr val="E6B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9916212" y="654082"/>
              <a:ext cx="630000" cy="630000"/>
            </a:xfrm>
            <a:prstGeom prst="rect">
              <a:avLst/>
            </a:prstGeom>
            <a:blipFill rotWithShape="1">
              <a:blip r:embed="rId1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9331212" y="1860082"/>
              <a:ext cx="1800000" cy="18429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txBox="1"/>
            <p:nvPr/>
          </p:nvSpPr>
          <p:spPr>
            <a:xfrm>
              <a:off x="9331212" y="1860082"/>
              <a:ext cx="1800000" cy="18429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WHENEVER THE PERSON COMPLETED THE PAYMENT RELAY WILL ON AND CHARGING THE VEHICLE WILL START. THE LCD IS USED TO PROVIDE THE USER WITH ALL THE INFORMATION OF THE DEVICE.</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3"/>
        <p:cNvGrpSpPr/>
        <p:nvPr/>
      </p:nvGrpSpPr>
      <p:grpSpPr>
        <a:xfrm>
          <a:off x="0" y="0"/>
          <a:ext cx="0" cy="0"/>
          <a:chOff x="0" y="0"/>
          <a:chExt cx="0" cy="0"/>
        </a:xfrm>
      </p:grpSpPr>
      <p:pic>
        <p:nvPicPr>
          <p:cNvPr id="434" name="Google Shape;434;p14"/>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435" name="Google Shape;435;p14"/>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436" name="Google Shape;436;p14"/>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4"/>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438" name="Google Shape;438;p14"/>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439" name="Google Shape;439;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1"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1" name="Google Shape;441;p14"/>
          <p:cNvSpPr txBox="1">
            <a:spLocks noGrp="1"/>
          </p:cNvSpPr>
          <p:nvPr>
            <p:ph type="title"/>
          </p:nvPr>
        </p:nvSpPr>
        <p:spPr>
          <a:xfrm>
            <a:off x="7871441" y="-773214"/>
            <a:ext cx="3543464" cy="3066507"/>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EBEBEB"/>
              </a:buClr>
              <a:buSzPts val="3400"/>
              <a:buFont typeface="Century Gothic"/>
              <a:buNone/>
            </a:pPr>
            <a:r>
              <a:rPr lang="en-US" sz="3400" u="sng">
                <a:solidFill>
                  <a:srgbClr val="EBEBEB"/>
                </a:solidFill>
              </a:rPr>
              <a:t>HARDWARE REQUIREMENTS</a:t>
            </a:r>
            <a:endParaRPr sz="3400">
              <a:solidFill>
                <a:srgbClr val="EBEBEB"/>
              </a:solidFill>
            </a:endParaRPr>
          </a:p>
        </p:txBody>
      </p:sp>
      <p:sp>
        <p:nvSpPr>
          <p:cNvPr id="442" name="Google Shape;442;p14"/>
          <p:cNvSpPr txBox="1">
            <a:spLocks noGrp="1"/>
          </p:cNvSpPr>
          <p:nvPr>
            <p:ph type="body" idx="1"/>
          </p:nvPr>
        </p:nvSpPr>
        <p:spPr>
          <a:xfrm>
            <a:off x="7872495" y="2503612"/>
            <a:ext cx="3556786" cy="4166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40"/>
              <a:buNone/>
            </a:pPr>
            <a:r>
              <a:rPr lang="en-US" sz="1800">
                <a:solidFill>
                  <a:srgbClr val="F7F7F7"/>
                </a:solidFill>
              </a:rPr>
              <a:t>ARDUINO UNO</a:t>
            </a:r>
            <a:endParaRPr/>
          </a:p>
          <a:p>
            <a:pPr marL="0" lvl="0" indent="0" algn="l" rtl="0">
              <a:lnSpc>
                <a:spcPct val="90000"/>
              </a:lnSpc>
              <a:spcBef>
                <a:spcPts val="1000"/>
              </a:spcBef>
              <a:spcAft>
                <a:spcPts val="0"/>
              </a:spcAft>
              <a:buSzPts val="1440"/>
              <a:buNone/>
            </a:pPr>
            <a:r>
              <a:rPr lang="en-US" sz="1800">
                <a:solidFill>
                  <a:srgbClr val="F7F7F7"/>
                </a:solidFill>
              </a:rPr>
              <a:t>POWER SUPPLY</a:t>
            </a:r>
            <a:endParaRPr/>
          </a:p>
          <a:p>
            <a:pPr marL="0" lvl="0" indent="0" algn="l" rtl="0">
              <a:lnSpc>
                <a:spcPct val="90000"/>
              </a:lnSpc>
              <a:spcBef>
                <a:spcPts val="1000"/>
              </a:spcBef>
              <a:spcAft>
                <a:spcPts val="0"/>
              </a:spcAft>
              <a:buSzPts val="1440"/>
              <a:buNone/>
            </a:pPr>
            <a:r>
              <a:rPr lang="en-US" sz="1800">
                <a:solidFill>
                  <a:srgbClr val="F7F7F7"/>
                </a:solidFill>
              </a:rPr>
              <a:t>LCD</a:t>
            </a:r>
            <a:endParaRPr/>
          </a:p>
          <a:p>
            <a:pPr marL="0" lvl="0" indent="0" algn="l" rtl="0">
              <a:lnSpc>
                <a:spcPct val="90000"/>
              </a:lnSpc>
              <a:spcBef>
                <a:spcPts val="1000"/>
              </a:spcBef>
              <a:spcAft>
                <a:spcPts val="0"/>
              </a:spcAft>
              <a:buSzPts val="1440"/>
              <a:buNone/>
            </a:pPr>
            <a:r>
              <a:rPr lang="en-US" sz="1800">
                <a:solidFill>
                  <a:srgbClr val="F7F7F7"/>
                </a:solidFill>
              </a:rPr>
              <a:t>KEYPAD</a:t>
            </a:r>
            <a:endParaRPr/>
          </a:p>
          <a:p>
            <a:pPr marL="0" lvl="0" indent="0" algn="l" rtl="0">
              <a:lnSpc>
                <a:spcPct val="90000"/>
              </a:lnSpc>
              <a:spcBef>
                <a:spcPts val="1000"/>
              </a:spcBef>
              <a:spcAft>
                <a:spcPts val="0"/>
              </a:spcAft>
              <a:buSzPts val="1440"/>
              <a:buNone/>
            </a:pPr>
            <a:r>
              <a:rPr lang="en-US" sz="1800">
                <a:solidFill>
                  <a:srgbClr val="F7F7F7"/>
                </a:solidFill>
              </a:rPr>
              <a:t>RELAY</a:t>
            </a:r>
            <a:endParaRPr/>
          </a:p>
          <a:p>
            <a:pPr marL="0" lvl="0" indent="0" algn="l" rtl="0">
              <a:lnSpc>
                <a:spcPct val="90000"/>
              </a:lnSpc>
              <a:spcBef>
                <a:spcPts val="1000"/>
              </a:spcBef>
              <a:spcAft>
                <a:spcPts val="0"/>
              </a:spcAft>
              <a:buSzPts val="1440"/>
              <a:buNone/>
            </a:pPr>
            <a:r>
              <a:rPr lang="en-US" sz="1800">
                <a:solidFill>
                  <a:srgbClr val="F7F7F7"/>
                </a:solidFill>
              </a:rPr>
              <a:t>RFID READER </a:t>
            </a:r>
            <a:endParaRPr/>
          </a:p>
          <a:p>
            <a:pPr marL="0" lvl="0" indent="0" algn="l" rtl="0">
              <a:lnSpc>
                <a:spcPct val="90000"/>
              </a:lnSpc>
              <a:spcBef>
                <a:spcPts val="1000"/>
              </a:spcBef>
              <a:spcAft>
                <a:spcPts val="0"/>
              </a:spcAft>
              <a:buSzPts val="1440"/>
              <a:buNone/>
            </a:pPr>
            <a:r>
              <a:rPr lang="en-US" sz="1800">
                <a:solidFill>
                  <a:srgbClr val="F7F7F7"/>
                </a:solidFill>
              </a:rPr>
              <a:t>RFID TAG</a:t>
            </a:r>
            <a:endParaRPr/>
          </a:p>
          <a:p>
            <a:pPr marL="0" lvl="0" indent="0" algn="l" rtl="0">
              <a:lnSpc>
                <a:spcPct val="90000"/>
              </a:lnSpc>
              <a:spcBef>
                <a:spcPts val="1000"/>
              </a:spcBef>
              <a:spcAft>
                <a:spcPts val="0"/>
              </a:spcAft>
              <a:buSzPts val="1440"/>
              <a:buNone/>
            </a:pPr>
            <a:r>
              <a:rPr lang="en-US" sz="1800">
                <a:solidFill>
                  <a:srgbClr val="F7F7F7"/>
                </a:solidFill>
              </a:rPr>
              <a:t>GSM</a:t>
            </a:r>
            <a:endParaRPr/>
          </a:p>
          <a:p>
            <a:pPr marL="0" lvl="0" indent="0" algn="l" rtl="0">
              <a:lnSpc>
                <a:spcPct val="90000"/>
              </a:lnSpc>
              <a:spcBef>
                <a:spcPts val="1000"/>
              </a:spcBef>
              <a:spcAft>
                <a:spcPts val="0"/>
              </a:spcAft>
              <a:buSzPts val="1440"/>
              <a:buNone/>
            </a:pPr>
            <a:r>
              <a:rPr lang="en-US" sz="1800">
                <a:solidFill>
                  <a:srgbClr val="F7F7F7"/>
                </a:solidFill>
              </a:rPr>
              <a:t>BUZZER</a:t>
            </a:r>
            <a:endParaRPr/>
          </a:p>
        </p:txBody>
      </p:sp>
      <p:sp>
        <p:nvSpPr>
          <p:cNvPr id="443" name="Google Shape;443;p14"/>
          <p:cNvSpPr/>
          <p:nvPr/>
        </p:nvSpPr>
        <p:spPr>
          <a:xfrm flipH="1">
            <a:off x="7413666" y="0"/>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44" name="Google Shape;444;p14" descr="Electronics protoboard"/>
          <p:cNvPicPr preferRelativeResize="0"/>
          <p:nvPr/>
        </p:nvPicPr>
        <p:blipFill rotWithShape="1">
          <a:blip r:embed="rId8">
            <a:alphaModFix/>
          </a:blip>
          <a:srcRect r="24581" b="-3"/>
          <a:stretch/>
        </p:blipFill>
        <p:spPr>
          <a:xfrm>
            <a:off x="20" y="10"/>
            <a:ext cx="7342977" cy="6857991"/>
          </a:xfrm>
          <a:custGeom>
            <a:avLst/>
            <a:gdLst/>
            <a:ahLst/>
            <a:cxnLst/>
            <a:rect l="l" t="t" r="r" b="b"/>
            <a:pathLst>
              <a:path w="7759940" h="6858001" extrusionOk="0">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ln>
            <a:noFill/>
          </a:ln>
        </p:spPr>
      </p:pic>
      <p:sp>
        <p:nvSpPr>
          <p:cNvPr id="445" name="Google Shape;445;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5"/>
          <p:cNvSpPr txBox="1"/>
          <p:nvPr/>
        </p:nvSpPr>
        <p:spPr>
          <a:xfrm>
            <a:off x="1313895" y="168676"/>
            <a:ext cx="967666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chemeClr val="dk1"/>
                </a:solidFill>
                <a:latin typeface="Tahoma"/>
                <a:ea typeface="Tahoma"/>
                <a:cs typeface="Tahoma"/>
                <a:sym typeface="Tahoma"/>
              </a:rPr>
              <a:t>	     </a:t>
            </a:r>
            <a:r>
              <a:rPr lang="en-US" sz="3200" b="1" i="0" u="sng" strike="noStrike" cap="none">
                <a:solidFill>
                  <a:schemeClr val="lt1"/>
                </a:solidFill>
                <a:latin typeface="Tahoma"/>
                <a:ea typeface="Tahoma"/>
                <a:cs typeface="Tahoma"/>
                <a:sym typeface="Tahoma"/>
              </a:rPr>
              <a:t>HARDWARE DESCRIPTION</a:t>
            </a:r>
            <a:endParaRPr sz="3200" b="1" i="0" u="sng" strike="noStrike" cap="none">
              <a:solidFill>
                <a:schemeClr val="lt1"/>
              </a:solidFill>
              <a:latin typeface="Tahoma"/>
              <a:ea typeface="Tahoma"/>
              <a:cs typeface="Tahoma"/>
              <a:sym typeface="Tahoma"/>
            </a:endParaRPr>
          </a:p>
        </p:txBody>
      </p:sp>
      <p:sp>
        <p:nvSpPr>
          <p:cNvPr id="451" name="Google Shape;451;p15"/>
          <p:cNvSpPr txBox="1"/>
          <p:nvPr/>
        </p:nvSpPr>
        <p:spPr>
          <a:xfrm>
            <a:off x="1233996" y="1109709"/>
            <a:ext cx="278758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a:solidFill>
                  <a:schemeClr val="lt1"/>
                </a:solidFill>
                <a:latin typeface="Tahoma"/>
                <a:ea typeface="Tahoma"/>
                <a:cs typeface="Tahoma"/>
                <a:sym typeface="Tahoma"/>
              </a:rPr>
              <a:t>ARUDUINO UNO</a:t>
            </a:r>
            <a:endParaRPr sz="2000" b="1" i="0" u="sng" strike="noStrike" cap="none">
              <a:solidFill>
                <a:schemeClr val="lt1"/>
              </a:solidFill>
              <a:latin typeface="Tahoma"/>
              <a:ea typeface="Tahoma"/>
              <a:cs typeface="Tahoma"/>
              <a:sym typeface="Tahoma"/>
            </a:endParaRPr>
          </a:p>
        </p:txBody>
      </p:sp>
      <p:pic>
        <p:nvPicPr>
          <p:cNvPr id="452" name="Google Shape;452;p15" descr="https://cdn-reichelt.de/bilder/web/xxl_ws/A300/ARDUINO_UNO_DIP_01.png"/>
          <p:cNvPicPr preferRelativeResize="0"/>
          <p:nvPr/>
        </p:nvPicPr>
        <p:blipFill rotWithShape="1">
          <a:blip r:embed="rId3">
            <a:alphaModFix/>
          </a:blip>
          <a:srcRect/>
          <a:stretch/>
        </p:blipFill>
        <p:spPr>
          <a:xfrm>
            <a:off x="327437" y="2266620"/>
            <a:ext cx="5036714" cy="3659188"/>
          </a:xfrm>
          <a:prstGeom prst="rect">
            <a:avLst/>
          </a:prstGeom>
          <a:noFill/>
          <a:ln>
            <a:noFill/>
          </a:ln>
        </p:spPr>
      </p:pic>
      <p:grpSp>
        <p:nvGrpSpPr>
          <p:cNvPr id="453" name="Google Shape;453;p15"/>
          <p:cNvGrpSpPr/>
          <p:nvPr/>
        </p:nvGrpSpPr>
        <p:grpSpPr>
          <a:xfrm>
            <a:off x="5637320" y="1456974"/>
            <a:ext cx="6223247" cy="4519856"/>
            <a:chOff x="0" y="2209"/>
            <a:chExt cx="6223247" cy="4519856"/>
          </a:xfrm>
        </p:grpSpPr>
        <p:sp>
          <p:nvSpPr>
            <p:cNvPr id="454" name="Google Shape;454;p15"/>
            <p:cNvSpPr/>
            <p:nvPr/>
          </p:nvSpPr>
          <p:spPr>
            <a:xfrm>
              <a:off x="0" y="2209"/>
              <a:ext cx="6223247" cy="4519856"/>
            </a:xfrm>
            <a:prstGeom prst="roundRect">
              <a:avLst>
                <a:gd name="adj" fmla="val 10000"/>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txBox="1"/>
            <p:nvPr/>
          </p:nvSpPr>
          <p:spPr>
            <a:xfrm>
              <a:off x="132382" y="134591"/>
              <a:ext cx="5958483" cy="4255092"/>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rgbClr val="000000"/>
                </a:buClr>
                <a:buSzPts val="2100"/>
                <a:buFont typeface="Arial"/>
                <a:buNone/>
              </a:pPr>
              <a:r>
                <a:rPr lang="en-US" sz="2100" b="1" i="0" u="sng" strike="noStrike" cap="none">
                  <a:solidFill>
                    <a:schemeClr val="lt1"/>
                  </a:solidFill>
                  <a:latin typeface="Arial"/>
                  <a:ea typeface="Arial"/>
                  <a:cs typeface="Arial"/>
                  <a:sym typeface="Arial"/>
                </a:rPr>
                <a:t>Description:</a:t>
              </a:r>
              <a:endParaRPr sz="2100" b="0" i="0" u="none" strike="noStrike" cap="none">
                <a:solidFill>
                  <a:schemeClr val="lt1"/>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US" sz="1600" b="0" i="0" u="none" strike="noStrike" cap="none">
                  <a:solidFill>
                    <a:schemeClr val="lt1"/>
                  </a:solidFill>
                  <a:latin typeface="Arial"/>
                  <a:ea typeface="Arial"/>
                  <a:cs typeface="Arial"/>
                  <a:sym typeface="Arial"/>
                </a:rPr>
                <a:t>The Arduino Uno is an open-source microcontroller board based on the Microchip ATmega328P microcontroller and developed by Arduino.cc and initially released in 2010.</a:t>
              </a:r>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chemeClr val="lt1"/>
                  </a:solidFill>
                  <a:latin typeface="Arial"/>
                  <a:ea typeface="Arial"/>
                  <a:cs typeface="Arial"/>
                  <a:sym typeface="Arial"/>
                </a:rPr>
                <a:t>The board is equipped with sets of digital and analog input/output (I/O) pins that may be interfaced to various expansion boards (shields) and other circuits.</a:t>
              </a:r>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chemeClr val="lt1"/>
                  </a:solidFill>
                  <a:latin typeface="Arial"/>
                  <a:ea typeface="Arial"/>
                  <a:cs typeface="Arial"/>
                  <a:sym typeface="Arial"/>
                </a:rPr>
                <a:t>The ATmega328P is an 8-bit microcontroller based on AVR RISC architecture, designed by 8-bit CMOS technology and RISC CPU. </a:t>
              </a:r>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chemeClr val="lt1"/>
                  </a:solidFill>
                  <a:latin typeface="Arial"/>
                  <a:ea typeface="Arial"/>
                  <a:cs typeface="Arial"/>
                  <a:sym typeface="Arial"/>
                </a:rPr>
                <a:t>It is one of the most popular AVR controllers, used in ARDUINO boards, and comes with internal protections and multiple programming methods to help engineers prioritize the controller for different situations.</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9"/>
        <p:cNvGrpSpPr/>
        <p:nvPr/>
      </p:nvGrpSpPr>
      <p:grpSpPr>
        <a:xfrm>
          <a:off x="0" y="0"/>
          <a:ext cx="0" cy="0"/>
          <a:chOff x="0" y="0"/>
          <a:chExt cx="0" cy="0"/>
        </a:xfrm>
      </p:grpSpPr>
      <p:pic>
        <p:nvPicPr>
          <p:cNvPr id="460" name="Google Shape;460;p16"/>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461" name="Google Shape;461;p16"/>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462" name="Google Shape;462;p16"/>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 name="Google Shape;463;p16"/>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464" name="Google Shape;464;p16"/>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465" name="Google Shape;465;p1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6" name="Google Shape;466;p16"/>
          <p:cNvPicPr preferRelativeResize="0"/>
          <p:nvPr/>
        </p:nvPicPr>
        <p:blipFill rotWithShape="1">
          <a:blip r:embed="rId8">
            <a:alphaModFix/>
          </a:blip>
          <a:srcRect/>
          <a:stretch/>
        </p:blipFill>
        <p:spPr>
          <a:xfrm>
            <a:off x="7419636" y="1482406"/>
            <a:ext cx="4008888" cy="3006666"/>
          </a:xfrm>
          <a:prstGeom prst="rect">
            <a:avLst/>
          </a:prstGeom>
          <a:noFill/>
          <a:ln>
            <a:noFill/>
          </a:ln>
          <a:effectLst>
            <a:outerShdw blurRad="50800" dist="38100" dir="5400000" algn="t" rotWithShape="0">
              <a:srgbClr val="000000">
                <a:alpha val="42745"/>
              </a:srgbClr>
            </a:outerShdw>
          </a:effectLst>
        </p:spPr>
      </p:pic>
      <p:sp>
        <p:nvSpPr>
          <p:cNvPr id="467" name="Google Shape;467;p16"/>
          <p:cNvSpPr/>
          <p:nvPr/>
        </p:nvSpPr>
        <p:spPr>
          <a:xfrm>
            <a:off x="1018255" y="1604626"/>
            <a:ext cx="6038490" cy="4399471"/>
          </a:xfrm>
          <a:prstGeom prst="roundRect">
            <a:avLst>
              <a:gd name="adj" fmla="val 16667"/>
            </a:avLst>
          </a:prstGeom>
          <a:solidFill>
            <a:schemeClr val="accent1"/>
          </a:solidFill>
          <a:ln w="19050" cap="rnd" cmpd="sng">
            <a:solidFill>
              <a:srgbClr val="800F0D"/>
            </a:solidFill>
            <a:prstDash val="solid"/>
            <a:round/>
            <a:headEnd type="none" w="sm" len="sm"/>
            <a:tailEnd type="none" w="sm" len="sm"/>
          </a:ln>
        </p:spPr>
        <p:txBody>
          <a:bodyPr spcFirstLastPara="1" wrap="square" lIns="91425" tIns="45700" rIns="91425" bIns="45700" anchor="ctr" anchorCtr="0">
            <a:noAutofit/>
          </a:bodyPr>
          <a:lstStyle/>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      </a:t>
            </a:r>
            <a:r>
              <a:rPr lang="en-US" sz="1600" b="0" i="0" u="sng" strike="noStrike" cap="none">
                <a:solidFill>
                  <a:schemeClr val="lt1"/>
                </a:solidFill>
                <a:latin typeface="Arial"/>
                <a:ea typeface="Arial"/>
                <a:cs typeface="Arial"/>
                <a:sym typeface="Arial"/>
              </a:rPr>
              <a:t>Description:</a:t>
            </a:r>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Arial"/>
                <a:ea typeface="Arial"/>
                <a:cs typeface="Arial"/>
                <a:sym typeface="Arial"/>
              </a:rPr>
              <a:t>An electric power adapter may enable the connection of a power plug, sometimes called, used in one region to an AC Power Socket used in another, by offering connections for the disparate contact arrangements, while not changing the voltage. </a:t>
            </a:r>
            <a:endParaRPr sz="16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Arial"/>
                <a:ea typeface="Arial"/>
                <a:cs typeface="Arial"/>
                <a:sym typeface="Arial"/>
              </a:rPr>
              <a:t>An AC adapter also called a “recharger”, is a small power supply that changes household electric current from the distribution voltage to low voltage DC suitable for consumer electronics. </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Arial"/>
                <a:ea typeface="Arial"/>
                <a:cs typeface="Arial"/>
                <a:sym typeface="Arial"/>
              </a:rPr>
              <a:t>Some modify power or signal attributes, while others merely adapt the physical form of one electrical connector to another.</a:t>
            </a:r>
            <a:endParaRPr sz="16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8" name="Google Shape;468;p16"/>
          <p:cNvSpPr txBox="1"/>
          <p:nvPr/>
        </p:nvSpPr>
        <p:spPr>
          <a:xfrm>
            <a:off x="1344705" y="806823"/>
            <a:ext cx="491564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sng" strike="noStrike" cap="none">
                <a:solidFill>
                  <a:schemeClr val="lt1"/>
                </a:solidFill>
                <a:latin typeface="Tahoma"/>
                <a:ea typeface="Tahoma"/>
                <a:cs typeface="Tahoma"/>
                <a:sym typeface="Tahoma"/>
              </a:rPr>
              <a:t>DC ADAPTER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7"/>
          <p:cNvSpPr txBox="1"/>
          <p:nvPr/>
        </p:nvSpPr>
        <p:spPr>
          <a:xfrm>
            <a:off x="6486038" y="1444298"/>
            <a:ext cx="448444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1" i="0" u="none" strike="noStrike" cap="none">
              <a:solidFill>
                <a:srgbClr val="000000"/>
              </a:solidFill>
              <a:latin typeface="Tahoma"/>
              <a:ea typeface="Tahoma"/>
              <a:cs typeface="Tahoma"/>
              <a:sym typeface="Tahoma"/>
            </a:endParaRPr>
          </a:p>
        </p:txBody>
      </p:sp>
      <p:pic>
        <p:nvPicPr>
          <p:cNvPr id="474" name="Google Shape;474;p17"/>
          <p:cNvPicPr preferRelativeResize="0"/>
          <p:nvPr/>
        </p:nvPicPr>
        <p:blipFill rotWithShape="1">
          <a:blip r:embed="rId3">
            <a:alphaModFix/>
          </a:blip>
          <a:srcRect/>
          <a:stretch/>
        </p:blipFill>
        <p:spPr>
          <a:xfrm>
            <a:off x="1225284" y="1583431"/>
            <a:ext cx="3090182" cy="3524250"/>
          </a:xfrm>
          <a:prstGeom prst="rect">
            <a:avLst/>
          </a:prstGeom>
          <a:noFill/>
          <a:ln>
            <a:noFill/>
          </a:ln>
        </p:spPr>
      </p:pic>
      <p:sp>
        <p:nvSpPr>
          <p:cNvPr id="475" name="Google Shape;475;p17"/>
          <p:cNvSpPr txBox="1"/>
          <p:nvPr/>
        </p:nvSpPr>
        <p:spPr>
          <a:xfrm>
            <a:off x="1476375" y="497889"/>
            <a:ext cx="25908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a:solidFill>
                  <a:schemeClr val="lt1"/>
                </a:solidFill>
                <a:latin typeface="Tahoma"/>
                <a:ea typeface="Tahoma"/>
                <a:cs typeface="Tahoma"/>
                <a:sym typeface="Tahoma"/>
              </a:rPr>
              <a:t>KEYPAD MODULE</a:t>
            </a:r>
            <a:endParaRPr/>
          </a:p>
        </p:txBody>
      </p:sp>
      <p:sp>
        <p:nvSpPr>
          <p:cNvPr id="476" name="Google Shape;476;p17"/>
          <p:cNvSpPr/>
          <p:nvPr/>
        </p:nvSpPr>
        <p:spPr>
          <a:xfrm>
            <a:off x="5344712" y="1441682"/>
            <a:ext cx="5966603" cy="3968150"/>
          </a:xfrm>
          <a:prstGeom prst="roundRect">
            <a:avLst>
              <a:gd name="adj" fmla="val 16667"/>
            </a:avLst>
          </a:prstGeom>
          <a:solidFill>
            <a:schemeClr val="accent1"/>
          </a:solidFill>
          <a:ln w="19050" cap="rnd" cmpd="sng">
            <a:solidFill>
              <a:srgbClr val="800F0D"/>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Century Gothic"/>
                <a:ea typeface="Century Gothic"/>
                <a:cs typeface="Century Gothic"/>
                <a:sym typeface="Century Gothic"/>
              </a:rPr>
              <a:t>Description</a:t>
            </a:r>
            <a:endParaRPr sz="1600" b="0" i="0" u="none" strike="noStrike" cap="none">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A keypad module is an input device that allows users to enter data into a microcontroller or other embedded system.</a:t>
            </a:r>
            <a:endParaRPr sz="1600" b="0" i="0" u="none" strike="noStrike" cap="none">
              <a:solidFill>
                <a:schemeClr val="lt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The 4x4 keypad module consists of 16 keys, which are organized in a matrix of rows and columns.</a:t>
            </a:r>
            <a:endParaRPr sz="1600" b="0" i="0" u="none" strike="noStrike" cap="none">
              <a:solidFill>
                <a:schemeClr val="lt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All these switches are connected to each other with a conductive trace. Normally there is no connection between rows and columns.</a:t>
            </a:r>
            <a:endParaRPr sz="1600" b="0" i="0" u="none" strike="noStrike" cap="none">
              <a:solidFill>
                <a:schemeClr val="lt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When a key is pressed, then a row and a column make contact. The 4x4 keypad module is made of thin, flexible membrane material. The module gives only 8 pins as a way for interacting with 16 buttons.</a:t>
            </a:r>
            <a:endParaRPr sz="16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8"/>
          <p:cNvSpPr txBox="1"/>
          <p:nvPr/>
        </p:nvSpPr>
        <p:spPr>
          <a:xfrm>
            <a:off x="245811" y="588355"/>
            <a:ext cx="4429232"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Tahoma"/>
                <a:ea typeface="Tahoma"/>
                <a:cs typeface="Tahoma"/>
                <a:sym typeface="Tahoma"/>
              </a:rPr>
              <a:t>       </a:t>
            </a:r>
            <a:r>
              <a:rPr lang="en-US" sz="2400" b="1" i="0" u="sng" strike="noStrike" cap="none">
                <a:solidFill>
                  <a:schemeClr val="lt1"/>
                </a:solidFill>
                <a:latin typeface="Tahoma"/>
                <a:ea typeface="Tahoma"/>
                <a:cs typeface="Tahoma"/>
                <a:sym typeface="Tahoma"/>
              </a:rPr>
              <a:t>RFID TAG AND READER</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ahoma"/>
              <a:ea typeface="Tahoma"/>
              <a:cs typeface="Tahoma"/>
              <a:sym typeface="Tahoma"/>
            </a:endParaRPr>
          </a:p>
          <a:p>
            <a:pPr marL="285750" marR="0" lvl="0" indent="-133350" algn="just"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ahoma"/>
              <a:ea typeface="Tahoma"/>
              <a:cs typeface="Tahoma"/>
              <a:sym typeface="Tahoma"/>
            </a:endParaRPr>
          </a:p>
          <a:p>
            <a:pPr marL="285750" marR="0" lvl="0" indent="-13335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ahoma"/>
              <a:ea typeface="Tahoma"/>
              <a:cs typeface="Tahoma"/>
              <a:sym typeface="Tahoma"/>
            </a:endParaRPr>
          </a:p>
        </p:txBody>
      </p:sp>
      <p:pic>
        <p:nvPicPr>
          <p:cNvPr id="482" name="Google Shape;482;p18" descr="A picture containing text, businesscard&#10;&#10;Description automatically generated"/>
          <p:cNvPicPr preferRelativeResize="0"/>
          <p:nvPr/>
        </p:nvPicPr>
        <p:blipFill rotWithShape="1">
          <a:blip r:embed="rId3">
            <a:alphaModFix/>
          </a:blip>
          <a:srcRect/>
          <a:stretch/>
        </p:blipFill>
        <p:spPr>
          <a:xfrm>
            <a:off x="7096664" y="1521374"/>
            <a:ext cx="3505200" cy="4375970"/>
          </a:xfrm>
          <a:prstGeom prst="rect">
            <a:avLst/>
          </a:prstGeom>
          <a:noFill/>
          <a:ln>
            <a:noFill/>
          </a:ln>
        </p:spPr>
      </p:pic>
      <p:sp>
        <p:nvSpPr>
          <p:cNvPr id="483" name="Google Shape;483;p18"/>
          <p:cNvSpPr/>
          <p:nvPr/>
        </p:nvSpPr>
        <p:spPr>
          <a:xfrm>
            <a:off x="628093" y="1516387"/>
            <a:ext cx="5837207" cy="4097547"/>
          </a:xfrm>
          <a:prstGeom prst="roundRect">
            <a:avLst>
              <a:gd name="adj" fmla="val 16667"/>
            </a:avLst>
          </a:prstGeom>
          <a:solidFill>
            <a:schemeClr val="accent1"/>
          </a:solidFill>
          <a:ln w="19050" cap="rnd" cmpd="sng">
            <a:solidFill>
              <a:srgbClr val="800F0D"/>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     Description:</a:t>
            </a:r>
            <a:endParaRPr sz="1400" b="0" i="0" u="none" strike="noStrike" cap="none">
              <a:solidFill>
                <a:schemeClr val="lt1"/>
              </a:solidFill>
              <a:latin typeface="Arial"/>
              <a:ea typeface="Arial"/>
              <a:cs typeface="Arial"/>
              <a:sym typeface="Arial"/>
            </a:endParaRPr>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RFID stands for Radio Frequency Identification and is similar to other wireless communication technologies.</a:t>
            </a:r>
            <a:endParaRPr sz="1600" b="0" i="0" u="none" strike="noStrike" cap="none">
              <a:solidFill>
                <a:schemeClr val="lt1"/>
              </a:solidFill>
              <a:latin typeface="Century Gothic"/>
              <a:ea typeface="Century Gothic"/>
              <a:cs typeface="Century Gothic"/>
              <a:sym typeface="Century Gothic"/>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It consists of two components: tags and readers.</a:t>
            </a:r>
            <a:endParaRPr sz="1600" b="0" i="0" u="none" strike="noStrike" cap="none">
              <a:solidFill>
                <a:schemeClr val="lt1"/>
              </a:solidFill>
              <a:latin typeface="Century Gothic"/>
              <a:ea typeface="Century Gothic"/>
              <a:cs typeface="Century Gothic"/>
              <a:sym typeface="Century Gothic"/>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The reader is a device that emits radio waves and receives signals back from the RFID tag.</a:t>
            </a:r>
            <a:endParaRPr sz="1600" b="0" i="0" u="none" strike="noStrike" cap="none">
              <a:solidFill>
                <a:schemeClr val="lt1"/>
              </a:solidFill>
              <a:latin typeface="Century Gothic"/>
              <a:ea typeface="Century Gothic"/>
              <a:cs typeface="Century Gothic"/>
              <a:sym typeface="Century Gothic"/>
            </a:endParaRPr>
          </a:p>
          <a:p>
            <a:pPr marL="285750" marR="0" lvl="0" indent="-28575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Data is stored in the tag electronically and retrieved by the reader using electromagnetic waves. Tags can store only a few kilobytes of data.</a:t>
            </a:r>
            <a:endParaRPr sz="16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9"/>
          <p:cNvSpPr txBox="1"/>
          <p:nvPr/>
        </p:nvSpPr>
        <p:spPr>
          <a:xfrm>
            <a:off x="944802" y="681375"/>
            <a:ext cx="10085033" cy="1409576"/>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rgbClr val="000000"/>
              </a:buClr>
              <a:buSzPts val="2400"/>
              <a:buFont typeface="Arial"/>
              <a:buNone/>
            </a:pPr>
            <a:r>
              <a:rPr lang="en-US" sz="2400" b="1" i="0" u="sng" strike="noStrike" cap="none">
                <a:solidFill>
                  <a:schemeClr val="lt1"/>
                </a:solidFill>
                <a:latin typeface="Tahoma"/>
                <a:ea typeface="Tahoma"/>
                <a:cs typeface="Tahoma"/>
                <a:sym typeface="Tahoma"/>
              </a:rPr>
              <a:t>GSM MODULE:</a:t>
            </a:r>
            <a:endParaRPr/>
          </a:p>
          <a:p>
            <a:pPr marL="0" marR="0" lvl="0" indent="0" algn="just" rtl="0">
              <a:lnSpc>
                <a:spcPct val="12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a:p>
            <a:pPr marL="285750" marR="0" lvl="0" indent="-15875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p:txBody>
      </p:sp>
      <p:pic>
        <p:nvPicPr>
          <p:cNvPr id="489" name="Google Shape;489;p19"/>
          <p:cNvPicPr preferRelativeResize="0"/>
          <p:nvPr/>
        </p:nvPicPr>
        <p:blipFill rotWithShape="1">
          <a:blip r:embed="rId3">
            <a:alphaModFix/>
          </a:blip>
          <a:srcRect/>
          <a:stretch/>
        </p:blipFill>
        <p:spPr>
          <a:xfrm>
            <a:off x="842513" y="2309780"/>
            <a:ext cx="2901350" cy="2439722"/>
          </a:xfrm>
          <a:prstGeom prst="rect">
            <a:avLst/>
          </a:prstGeom>
          <a:noFill/>
          <a:ln>
            <a:noFill/>
          </a:ln>
        </p:spPr>
      </p:pic>
      <p:sp>
        <p:nvSpPr>
          <p:cNvPr id="490" name="Google Shape;490;p19"/>
          <p:cNvSpPr/>
          <p:nvPr/>
        </p:nvSpPr>
        <p:spPr>
          <a:xfrm>
            <a:off x="4987817" y="1457752"/>
            <a:ext cx="6038489" cy="4485734"/>
          </a:xfrm>
          <a:prstGeom prst="roundRect">
            <a:avLst>
              <a:gd name="adj" fmla="val 16667"/>
            </a:avLst>
          </a:prstGeom>
          <a:solidFill>
            <a:schemeClr val="accent1"/>
          </a:solidFill>
          <a:ln w="19050" cap="rnd" cmpd="sng">
            <a:solidFill>
              <a:srgbClr val="800F0D"/>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Tahoma"/>
                <a:ea typeface="Tahoma"/>
                <a:cs typeface="Tahoma"/>
                <a:sym typeface="Tahoma"/>
              </a:rPr>
              <a:t>    </a:t>
            </a:r>
            <a:r>
              <a:rPr lang="en-US" sz="1600" b="0" i="0" u="none" strike="noStrike" cap="none">
                <a:solidFill>
                  <a:schemeClr val="dk1"/>
                </a:solidFill>
                <a:latin typeface="Century Gothic"/>
                <a:ea typeface="Century Gothic"/>
                <a:cs typeface="Century Gothic"/>
                <a:sym typeface="Century Gothic"/>
              </a:rPr>
              <a:t> </a:t>
            </a:r>
            <a:r>
              <a:rPr lang="en-US" sz="1600" b="1" i="0" u="sng" strike="noStrike" cap="none">
                <a:solidFill>
                  <a:schemeClr val="lt1"/>
                </a:solidFill>
                <a:latin typeface="Century Gothic"/>
                <a:ea typeface="Century Gothic"/>
                <a:cs typeface="Century Gothic"/>
                <a:sym typeface="Century Gothic"/>
              </a:rPr>
              <a:t>Description</a:t>
            </a:r>
            <a:endParaRPr/>
          </a:p>
          <a:p>
            <a:pPr marL="0" marR="0" lvl="0" indent="0" algn="l" rtl="0">
              <a:lnSpc>
                <a:spcPct val="100000"/>
              </a:lnSpc>
              <a:spcBef>
                <a:spcPts val="0"/>
              </a:spcBef>
              <a:spcAft>
                <a:spcPts val="0"/>
              </a:spcAft>
              <a:buNone/>
            </a:pPr>
            <a:endParaRPr sz="1600" b="1" i="0" u="sng" strike="noStrike" cap="none">
              <a:solidFill>
                <a:schemeClr val="lt1"/>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A GSM module is a device that uses the GSM network to connect to other devices. It can add an extra feature for Arduino and other microcontroller projects by giving it access to the extensive mobile network.</a:t>
            </a:r>
            <a:endParaRPr sz="1600" b="0" i="0" u="none" strike="noStrike" cap="none">
              <a:solidFill>
                <a:schemeClr val="lt1"/>
              </a:solidFill>
              <a:latin typeface="Century Gothic"/>
              <a:ea typeface="Century Gothic"/>
              <a:cs typeface="Century Gothic"/>
              <a:sym typeface="Century Gothic"/>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The Arduino GSM Shield V1 connects the Arduino to the internet using the GPRS wireless network.</a:t>
            </a:r>
            <a:endParaRPr sz="1600" b="0" i="0" u="none" strike="noStrike" cap="none">
              <a:solidFill>
                <a:schemeClr val="lt1"/>
              </a:solidFill>
              <a:latin typeface="Century Gothic"/>
              <a:ea typeface="Century Gothic"/>
              <a:cs typeface="Century Gothic"/>
              <a:sym typeface="Century Gothic"/>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Century Gothic"/>
                <a:ea typeface="Century Gothic"/>
                <a:cs typeface="Century Gothic"/>
                <a:sym typeface="Century Gothic"/>
              </a:rPr>
              <a:t>A GSM Module is basically a GSM Modem (like SIM 900) connected to a PCB with different types of output taken from the board – say TTL Output (for Arduino, 8051 and other microcontrollers) and RS232 Output to interface directly with a PC (personal computer).</a:t>
            </a:r>
            <a:endParaRPr sz="16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pic>
        <p:nvPicPr>
          <p:cNvPr id="256" name="Google Shape;256;p2" descr="Close up of circuit board"/>
          <p:cNvPicPr preferRelativeResize="0"/>
          <p:nvPr/>
        </p:nvPicPr>
        <p:blipFill rotWithShape="1">
          <a:blip r:embed="rId4">
            <a:alphaModFix amt="25000"/>
          </a:blip>
          <a:srcRect t="23278" r="9084" b="-6"/>
          <a:stretch/>
        </p:blipFill>
        <p:spPr>
          <a:xfrm>
            <a:off x="20" y="10"/>
            <a:ext cx="12191980" cy="6857990"/>
          </a:xfrm>
          <a:prstGeom prst="rect">
            <a:avLst/>
          </a:prstGeom>
          <a:noFill/>
          <a:ln>
            <a:noFill/>
          </a:ln>
        </p:spPr>
      </p:pic>
      <p:sp>
        <p:nvSpPr>
          <p:cNvPr id="257" name="Google Shape;257;p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6100"/>
              <a:buFont typeface="Century Gothic"/>
              <a:buNone/>
            </a:pPr>
            <a:r>
              <a:rPr lang="en-US" sz="6100" b="1"/>
              <a:t>USER-FRIENDLY AI HARDWARE FOR EV CHARGING USING RFID</a:t>
            </a:r>
            <a:endParaRPr/>
          </a:p>
        </p:txBody>
      </p:sp>
      <p:sp>
        <p:nvSpPr>
          <p:cNvPr id="258" name="Google Shape;258;p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7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0"/>
          <p:cNvSpPr txBox="1"/>
          <p:nvPr/>
        </p:nvSpPr>
        <p:spPr>
          <a:xfrm>
            <a:off x="446228" y="584602"/>
            <a:ext cx="10085033" cy="11387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sng" strike="noStrike" cap="none">
                <a:solidFill>
                  <a:schemeClr val="lt1"/>
                </a:solidFill>
                <a:latin typeface="Tahoma"/>
                <a:ea typeface="Tahoma"/>
                <a:cs typeface="Tahoma"/>
                <a:sym typeface="Tahoma"/>
              </a:rPr>
              <a:t>BUZZER AND RELAY</a:t>
            </a:r>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chemeClr val="dk1"/>
              </a:solidFill>
              <a:latin typeface="Tahoma"/>
              <a:ea typeface="Tahoma"/>
              <a:cs typeface="Tahoma"/>
              <a:sym typeface="Tahoma"/>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ahoma"/>
              <a:ea typeface="Tahoma"/>
              <a:cs typeface="Tahoma"/>
              <a:sym typeface="Tahoma"/>
            </a:endParaRPr>
          </a:p>
        </p:txBody>
      </p:sp>
      <p:pic>
        <p:nvPicPr>
          <p:cNvPr id="496" name="Google Shape;496;p20"/>
          <p:cNvPicPr preferRelativeResize="0"/>
          <p:nvPr/>
        </p:nvPicPr>
        <p:blipFill rotWithShape="1">
          <a:blip r:embed="rId3">
            <a:alphaModFix/>
          </a:blip>
          <a:srcRect/>
          <a:stretch/>
        </p:blipFill>
        <p:spPr>
          <a:xfrm>
            <a:off x="6909758" y="855043"/>
            <a:ext cx="2471057" cy="2471057"/>
          </a:xfrm>
          <a:prstGeom prst="rect">
            <a:avLst/>
          </a:prstGeom>
          <a:noFill/>
          <a:ln>
            <a:noFill/>
          </a:ln>
        </p:spPr>
      </p:pic>
      <p:pic>
        <p:nvPicPr>
          <p:cNvPr id="497" name="Google Shape;497;p20"/>
          <p:cNvPicPr preferRelativeResize="0"/>
          <p:nvPr/>
        </p:nvPicPr>
        <p:blipFill rotWithShape="1">
          <a:blip r:embed="rId4">
            <a:alphaModFix/>
          </a:blip>
          <a:srcRect/>
          <a:stretch/>
        </p:blipFill>
        <p:spPr>
          <a:xfrm>
            <a:off x="9367260" y="3845533"/>
            <a:ext cx="2471057" cy="2471057"/>
          </a:xfrm>
          <a:prstGeom prst="rect">
            <a:avLst/>
          </a:prstGeom>
          <a:noFill/>
          <a:ln>
            <a:noFill/>
          </a:ln>
        </p:spPr>
      </p:pic>
      <p:sp>
        <p:nvSpPr>
          <p:cNvPr id="498" name="Google Shape;498;p20"/>
          <p:cNvSpPr/>
          <p:nvPr/>
        </p:nvSpPr>
        <p:spPr>
          <a:xfrm>
            <a:off x="442596" y="1604344"/>
            <a:ext cx="6182263" cy="4370716"/>
          </a:xfrm>
          <a:prstGeom prst="roundRect">
            <a:avLst>
              <a:gd name="adj" fmla="val 16667"/>
            </a:avLst>
          </a:prstGeom>
          <a:solidFill>
            <a:schemeClr val="accent1"/>
          </a:solidFill>
          <a:ln w="19050" cap="rnd" cmpd="sng">
            <a:solidFill>
              <a:srgbClr val="800F0D"/>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     </a:t>
            </a:r>
            <a:r>
              <a:rPr lang="en-US" sz="1400" b="1" i="0" u="sng" strike="noStrike" cap="none">
                <a:solidFill>
                  <a:schemeClr val="lt1"/>
                </a:solidFill>
                <a:latin typeface="Arial"/>
                <a:ea typeface="Arial"/>
                <a:cs typeface="Arial"/>
                <a:sym typeface="Arial"/>
              </a:rPr>
              <a:t>  </a:t>
            </a:r>
            <a:r>
              <a:rPr lang="en-US" sz="1800" b="1" i="0" u="sng" strike="noStrike" cap="none">
                <a:solidFill>
                  <a:schemeClr val="lt1"/>
                </a:solidFill>
                <a:latin typeface="Arial"/>
                <a:ea typeface="Arial"/>
                <a:cs typeface="Arial"/>
                <a:sym typeface="Arial"/>
              </a:rPr>
              <a:t>Description.</a:t>
            </a:r>
            <a:endParaRPr/>
          </a:p>
          <a:p>
            <a:pPr marL="0" marR="0" lvl="0" indent="0" algn="l" rtl="0">
              <a:lnSpc>
                <a:spcPct val="100000"/>
              </a:lnSpc>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An Arduino buzzer is a device that produces sound when an electric current is passed through it. It can be connected to an Arduino board and produce different tones by giving different frequency electric pulses to the buzzer.</a:t>
            </a:r>
            <a:endParaRPr sz="1800" b="0" i="0" u="none" strike="noStrike" cap="none">
              <a:solidFill>
                <a:schemeClr val="lt1"/>
              </a:solidFill>
              <a:latin typeface="Century Gothic"/>
              <a:ea typeface="Century Gothic"/>
              <a:cs typeface="Century Gothic"/>
              <a:sym typeface="Century Gothic"/>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A relay is a programmable electrical switch used to programmatically control high voltage and/or high current devices, using 5V output from an Arduino pin to energize an electromagnet and close an internal switch.</a:t>
            </a:r>
            <a:endParaRPr sz="18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2"/>
        <p:cNvGrpSpPr/>
        <p:nvPr/>
      </p:nvGrpSpPr>
      <p:grpSpPr>
        <a:xfrm>
          <a:off x="0" y="0"/>
          <a:ext cx="0" cy="0"/>
          <a:chOff x="0" y="0"/>
          <a:chExt cx="0" cy="0"/>
        </a:xfrm>
      </p:grpSpPr>
      <p:pic>
        <p:nvPicPr>
          <p:cNvPr id="503" name="Google Shape;503;p21"/>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504" name="Google Shape;504;p21"/>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505" name="Google Shape;505;p21"/>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21"/>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507" name="Google Shape;507;p21"/>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508" name="Google Shape;508;p2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0" y="0"/>
            <a:ext cx="12191999"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0" name="Google Shape;510;p21"/>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11" name="Google Shape;511;p21"/>
          <p:cNvSpPr txBox="1"/>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600"/>
              </a:spcAft>
              <a:buNone/>
            </a:pPr>
            <a:r>
              <a:rPr lang="en-US" sz="4200" b="0" i="0" u="sng" strike="noStrike" cap="none">
                <a:solidFill>
                  <a:srgbClr val="EBEBEB"/>
                </a:solidFill>
                <a:latin typeface="Century Gothic"/>
                <a:ea typeface="Century Gothic"/>
                <a:cs typeface="Century Gothic"/>
                <a:sym typeface="Century Gothic"/>
              </a:rPr>
              <a:t>SOFTWARE REQUIREMENTS</a:t>
            </a:r>
            <a:endParaRPr/>
          </a:p>
        </p:txBody>
      </p:sp>
      <p:sp>
        <p:nvSpPr>
          <p:cNvPr id="512" name="Google Shape;512;p2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grpSp>
        <p:nvGrpSpPr>
          <p:cNvPr id="514" name="Google Shape;514;p21"/>
          <p:cNvGrpSpPr/>
          <p:nvPr/>
        </p:nvGrpSpPr>
        <p:grpSpPr>
          <a:xfrm>
            <a:off x="734050" y="2810418"/>
            <a:ext cx="10725129" cy="3403951"/>
            <a:chOff x="85120" y="162"/>
            <a:chExt cx="10725129" cy="3403951"/>
          </a:xfrm>
        </p:grpSpPr>
        <p:sp>
          <p:nvSpPr>
            <p:cNvPr id="515" name="Google Shape;515;p21"/>
            <p:cNvSpPr/>
            <p:nvPr/>
          </p:nvSpPr>
          <p:spPr>
            <a:xfrm>
              <a:off x="85120" y="162"/>
              <a:ext cx="4596484" cy="2918767"/>
            </a:xfrm>
            <a:prstGeom prst="roundRect">
              <a:avLst>
                <a:gd name="adj" fmla="val 10000"/>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595840" y="485346"/>
              <a:ext cx="4596484" cy="2918767"/>
            </a:xfrm>
            <a:prstGeom prst="roundRect">
              <a:avLst>
                <a:gd name="adj" fmla="val 10000"/>
              </a:avLst>
            </a:prstGeom>
            <a:solidFill>
              <a:schemeClr val="lt1">
                <a:alpha val="89803"/>
              </a:schemeClr>
            </a:solidFill>
            <a:ln w="19050" cap="rnd" cmpd="sng">
              <a:solidFill>
                <a:srgbClr val="B012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txBox="1"/>
            <p:nvPr/>
          </p:nvSpPr>
          <p:spPr>
            <a:xfrm>
              <a:off x="681328" y="570834"/>
              <a:ext cx="4425508" cy="2747791"/>
            </a:xfrm>
            <a:prstGeom prst="rect">
              <a:avLst/>
            </a:prstGeom>
            <a:noFill/>
            <a:ln>
              <a:noFill/>
            </a:ln>
          </p:spPr>
          <p:txBody>
            <a:bodyPr spcFirstLastPara="1" wrap="square" lIns="220975" tIns="220975" rIns="220975" bIns="220975" anchor="ctr" anchorCtr="0">
              <a:noAutofit/>
            </a:bodyPr>
            <a:lstStyle/>
            <a:p>
              <a:pPr marL="0" marR="0" lvl="0" indent="0" algn="ctr" rtl="0">
                <a:lnSpc>
                  <a:spcPct val="90000"/>
                </a:lnSpc>
                <a:spcBef>
                  <a:spcPts val="0"/>
                </a:spcBef>
                <a:spcAft>
                  <a:spcPts val="0"/>
                </a:spcAft>
                <a:buClr>
                  <a:srgbClr val="000000"/>
                </a:buClr>
                <a:buSzPts val="5800"/>
                <a:buFont typeface="Arial"/>
                <a:buNone/>
              </a:pPr>
              <a:r>
                <a:rPr lang="en-US" sz="4800" b="0" i="0" u="none" strike="noStrike" cap="none" dirty="0">
                  <a:solidFill>
                    <a:srgbClr val="000000"/>
                  </a:solidFill>
                  <a:latin typeface="Arial"/>
                  <a:ea typeface="Arial"/>
                  <a:cs typeface="Arial"/>
                  <a:sym typeface="Arial"/>
                </a:rPr>
                <a:t>EMBEDDED C</a:t>
              </a:r>
              <a:endParaRPr sz="4800"/>
            </a:p>
          </p:txBody>
        </p:sp>
        <p:sp>
          <p:nvSpPr>
            <p:cNvPr id="518" name="Google Shape;518;p21"/>
            <p:cNvSpPr/>
            <p:nvPr/>
          </p:nvSpPr>
          <p:spPr>
            <a:xfrm>
              <a:off x="5703045" y="162"/>
              <a:ext cx="4596484" cy="2918767"/>
            </a:xfrm>
            <a:prstGeom prst="roundRect">
              <a:avLst>
                <a:gd name="adj" fmla="val 10000"/>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6213765" y="485346"/>
              <a:ext cx="4596484" cy="2918767"/>
            </a:xfrm>
            <a:prstGeom prst="roundRect">
              <a:avLst>
                <a:gd name="adj" fmla="val 10000"/>
              </a:avLst>
            </a:prstGeom>
            <a:solidFill>
              <a:schemeClr val="lt1">
                <a:alpha val="89803"/>
              </a:schemeClr>
            </a:solidFill>
            <a:ln w="19050" cap="rnd" cmpd="sng">
              <a:solidFill>
                <a:srgbClr val="B012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txBox="1"/>
            <p:nvPr/>
          </p:nvSpPr>
          <p:spPr>
            <a:xfrm>
              <a:off x="6299253" y="570834"/>
              <a:ext cx="4425508" cy="2747791"/>
            </a:xfrm>
            <a:prstGeom prst="rect">
              <a:avLst/>
            </a:prstGeom>
            <a:noFill/>
            <a:ln>
              <a:noFill/>
            </a:ln>
          </p:spPr>
          <p:txBody>
            <a:bodyPr spcFirstLastPara="1" wrap="square" lIns="220975" tIns="220975" rIns="220975" bIns="220975" anchor="ctr" anchorCtr="0">
              <a:noAutofit/>
            </a:bodyPr>
            <a:lstStyle/>
            <a:p>
              <a:pPr marL="0" marR="0" lvl="0" indent="0" algn="ctr" rtl="0">
                <a:lnSpc>
                  <a:spcPct val="90000"/>
                </a:lnSpc>
                <a:spcBef>
                  <a:spcPts val="0"/>
                </a:spcBef>
                <a:spcAft>
                  <a:spcPts val="0"/>
                </a:spcAft>
                <a:buClr>
                  <a:srgbClr val="000000"/>
                </a:buClr>
                <a:buSzPts val="5800"/>
                <a:buFont typeface="Arial"/>
                <a:buNone/>
              </a:pPr>
              <a:r>
                <a:rPr lang="en-US" sz="4800" b="0" i="0" u="none" strike="noStrike" cap="none" dirty="0">
                  <a:solidFill>
                    <a:srgbClr val="000000"/>
                  </a:solidFill>
                  <a:latin typeface="Arial"/>
                  <a:ea typeface="Arial"/>
                  <a:cs typeface="Arial"/>
                  <a:sym typeface="Arial"/>
                </a:rPr>
                <a:t>ARDUINO  IDE</a:t>
              </a:r>
              <a:endParaRPr sz="480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4"/>
        <p:cNvGrpSpPr/>
        <p:nvPr/>
      </p:nvGrpSpPr>
      <p:grpSpPr>
        <a:xfrm>
          <a:off x="0" y="0"/>
          <a:ext cx="0" cy="0"/>
          <a:chOff x="0" y="0"/>
          <a:chExt cx="0" cy="0"/>
        </a:xfrm>
      </p:grpSpPr>
      <p:pic>
        <p:nvPicPr>
          <p:cNvPr id="525" name="Google Shape;525;p22"/>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526" name="Google Shape;526;p22"/>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527" name="Google Shape;527;p22"/>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 name="Google Shape;528;p22"/>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529" name="Google Shape;529;p22"/>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530" name="Google Shape;530;p2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0" y="0"/>
            <a:ext cx="12191999"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2" name="Google Shape;532;p22"/>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33" name="Google Shape;533;p22"/>
          <p:cNvSpPr txBox="1"/>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600"/>
              </a:spcAft>
              <a:buNone/>
            </a:pPr>
            <a:r>
              <a:rPr lang="en-US" sz="4200" b="0" i="0" u="none" strike="noStrike" cap="none">
                <a:solidFill>
                  <a:srgbClr val="EBEBEB"/>
                </a:solidFill>
                <a:latin typeface="Century Gothic"/>
                <a:ea typeface="Century Gothic"/>
                <a:cs typeface="Century Gothic"/>
                <a:sym typeface="Century Gothic"/>
              </a:rPr>
              <a:t>	    </a:t>
            </a:r>
            <a:r>
              <a:rPr lang="en-US" sz="4200" b="0" i="0" u="sng" strike="noStrike" cap="none">
                <a:solidFill>
                  <a:srgbClr val="EBEBEB"/>
                </a:solidFill>
                <a:latin typeface="Century Gothic"/>
                <a:ea typeface="Century Gothic"/>
                <a:cs typeface="Century Gothic"/>
                <a:sym typeface="Century Gothic"/>
              </a:rPr>
              <a:t>SOFTWARE REQUIREMENT</a:t>
            </a:r>
            <a:endParaRPr/>
          </a:p>
        </p:txBody>
      </p:sp>
      <p:sp>
        <p:nvSpPr>
          <p:cNvPr id="534" name="Google Shape;534;p2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sp>
        <p:nvSpPr>
          <p:cNvPr id="536" name="Google Shape;536;p22"/>
          <p:cNvSpPr txBox="1"/>
          <p:nvPr/>
        </p:nvSpPr>
        <p:spPr>
          <a:xfrm>
            <a:off x="534119" y="2465199"/>
            <a:ext cx="7645669" cy="321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dk1"/>
                </a:solidFill>
                <a:latin typeface="Century Gothic"/>
                <a:ea typeface="Century Gothic"/>
                <a:cs typeface="Century Gothic"/>
                <a:sym typeface="Century Gothic"/>
              </a:rPr>
              <a:t>ARDUINO IDE</a:t>
            </a:r>
            <a:endParaRPr sz="20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2000" b="1" i="0" u="none" strike="noStrike" cap="none">
              <a:solidFill>
                <a:schemeClr val="dk1"/>
              </a:solidFill>
              <a:latin typeface="Century Gothic"/>
              <a:ea typeface="Century Gothic"/>
              <a:cs typeface="Century Gothic"/>
              <a:sym typeface="Century Gothic"/>
            </a:endParaRPr>
          </a:p>
          <a:p>
            <a:pPr marL="213995" marR="0" lvl="0" indent="-213995" algn="just" rtl="0">
              <a:lnSpc>
                <a:spcPct val="100000"/>
              </a:lnSpc>
              <a:spcBef>
                <a:spcPts val="600"/>
              </a:spcBef>
              <a:spcAft>
                <a:spcPts val="0"/>
              </a:spcAft>
              <a:buClr>
                <a:schemeClr val="dk1"/>
              </a:buClr>
              <a:buSzPts val="1800"/>
              <a:buFont typeface="Arial"/>
              <a:buChar char="•"/>
            </a:pPr>
            <a:r>
              <a:rPr lang="en-US" sz="2000" b="1" i="0" u="none" strike="noStrike" cap="none">
                <a:solidFill>
                  <a:schemeClr val="dk1"/>
                </a:solidFill>
                <a:latin typeface="Century Gothic"/>
                <a:ea typeface="Century Gothic"/>
                <a:cs typeface="Century Gothic"/>
                <a:sym typeface="Century Gothic"/>
              </a:rPr>
              <a:t>Arduino</a:t>
            </a:r>
            <a:r>
              <a:rPr lang="en-US" sz="2000" b="0" i="0" u="none" strike="noStrike" cap="none">
                <a:solidFill>
                  <a:schemeClr val="dk1"/>
                </a:solidFill>
                <a:latin typeface="Century Gothic"/>
                <a:ea typeface="Century Gothic"/>
                <a:cs typeface="Century Gothic"/>
                <a:sym typeface="Century Gothic"/>
              </a:rPr>
              <a:t> is an open-source electronics platform based on easy-to-use hardware and software. </a:t>
            </a:r>
            <a:endParaRPr sz="2000" b="0" i="0" u="none" strike="noStrike" cap="none">
              <a:solidFill>
                <a:schemeClr val="dk1"/>
              </a:solidFill>
              <a:latin typeface="Century Gothic"/>
              <a:ea typeface="Century Gothic"/>
              <a:cs typeface="Century Gothic"/>
              <a:sym typeface="Century Gothic"/>
            </a:endParaRPr>
          </a:p>
          <a:p>
            <a:pPr marL="213995" marR="0" lvl="0" indent="-213995" algn="just" rtl="0">
              <a:lnSpc>
                <a:spcPct val="100000"/>
              </a:lnSpc>
              <a:spcBef>
                <a:spcPts val="600"/>
              </a:spcBef>
              <a:spcAft>
                <a:spcPts val="0"/>
              </a:spcAft>
              <a:buClr>
                <a:schemeClr val="dk1"/>
              </a:buClr>
              <a:buSzPts val="1800"/>
              <a:buFont typeface="Arial"/>
              <a:buChar char="•"/>
            </a:pPr>
            <a:r>
              <a:rPr lang="en-US" sz="2000" b="1" i="0" u="none" strike="noStrike" cap="none">
                <a:solidFill>
                  <a:schemeClr val="dk1"/>
                </a:solidFill>
                <a:latin typeface="Century Gothic"/>
                <a:ea typeface="Century Gothic"/>
                <a:cs typeface="Century Gothic"/>
                <a:sym typeface="Century Gothic"/>
              </a:rPr>
              <a:t>Arduino</a:t>
            </a:r>
            <a:r>
              <a:rPr lang="en-US" sz="2000" b="0" i="0" u="none" strike="noStrike" cap="none">
                <a:solidFill>
                  <a:schemeClr val="dk1"/>
                </a:solidFill>
                <a:latin typeface="Century Gothic"/>
                <a:ea typeface="Century Gothic"/>
                <a:cs typeface="Century Gothic"/>
                <a:sym typeface="Century Gothic"/>
              </a:rPr>
              <a:t> boards are able to read inputs - light on a sensor, a finger on a button, or a Twitter message - and turn it into an output - activating a motor, turning on an LED, publishing something online.</a:t>
            </a:r>
            <a:endParaRPr sz="20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600"/>
              </a:spcBef>
              <a:spcAft>
                <a:spcPts val="60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37" name="Google Shape;537;p22"/>
          <p:cNvPicPr preferRelativeResize="0"/>
          <p:nvPr/>
        </p:nvPicPr>
        <p:blipFill rotWithShape="1">
          <a:blip r:embed="rId8">
            <a:alphaModFix/>
          </a:blip>
          <a:srcRect/>
          <a:stretch/>
        </p:blipFill>
        <p:spPr>
          <a:xfrm>
            <a:off x="9105123" y="3295085"/>
            <a:ext cx="2221033" cy="13523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1"/>
        <p:cNvGrpSpPr/>
        <p:nvPr/>
      </p:nvGrpSpPr>
      <p:grpSpPr>
        <a:xfrm>
          <a:off x="0" y="0"/>
          <a:ext cx="0" cy="0"/>
          <a:chOff x="0" y="0"/>
          <a:chExt cx="0" cy="0"/>
        </a:xfrm>
      </p:grpSpPr>
      <p:pic>
        <p:nvPicPr>
          <p:cNvPr id="542" name="Google Shape;542;p23"/>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543" name="Google Shape;543;p23"/>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544" name="Google Shape;544;p2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5" name="Google Shape;545;p23"/>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546" name="Google Shape;546;p23"/>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547" name="Google Shape;547;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549" name="Google Shape;549;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551" name="Google Shape;551;p23"/>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552" name="Google Shape;552;p23"/>
          <p:cNvSpPr txBox="1"/>
          <p:nvPr/>
        </p:nvSpPr>
        <p:spPr>
          <a:xfrm>
            <a:off x="211916" y="2044654"/>
            <a:ext cx="11577598" cy="4879480"/>
          </a:xfrm>
          <a:prstGeom prst="rect">
            <a:avLst/>
          </a:prstGeom>
          <a:noFill/>
          <a:ln>
            <a:noFill/>
          </a:ln>
        </p:spPr>
        <p:txBody>
          <a:bodyPr spcFirstLastPara="1" wrap="square" lIns="91425" tIns="45700" rIns="91425" bIns="45700" anchor="t" anchorCtr="0">
            <a:normAutofit/>
          </a:bodyPr>
          <a:lstStyle/>
          <a:p>
            <a:pPr marL="342900" marR="0" lvl="0" indent="-220980" algn="l" rtl="0">
              <a:lnSpc>
                <a:spcPct val="90000"/>
              </a:lnSpc>
              <a:spcBef>
                <a:spcPts val="1000"/>
              </a:spcBef>
              <a:spcAft>
                <a:spcPts val="0"/>
              </a:spcAft>
              <a:buClr>
                <a:srgbClr val="F7F7F7"/>
              </a:buClr>
              <a:buSzPts val="1920"/>
              <a:buFont typeface="Arial"/>
              <a:buNone/>
            </a:pPr>
            <a:endParaRPr sz="2400" b="0" i="0" u="sng" strike="noStrike" cap="none">
              <a:solidFill>
                <a:schemeClr val="dk1"/>
              </a:solidFill>
              <a:latin typeface="Century Gothic"/>
              <a:ea typeface="Century Gothic"/>
              <a:cs typeface="Century Gothic"/>
              <a:sym typeface="Century Gothic"/>
            </a:endParaRPr>
          </a:p>
          <a:p>
            <a:pPr marL="342900" marR="0" lvl="0" indent="-342900" algn="l" rtl="0">
              <a:lnSpc>
                <a:spcPct val="90000"/>
              </a:lnSpc>
              <a:spcBef>
                <a:spcPts val="1000"/>
              </a:spcBef>
              <a:spcAft>
                <a:spcPts val="0"/>
              </a:spcAft>
              <a:buClr>
                <a:srgbClr val="F7F7F7"/>
              </a:buClr>
              <a:buSzPts val="1600"/>
              <a:buFont typeface="Arial"/>
              <a:buChar char="•"/>
            </a:pPr>
            <a:r>
              <a:rPr lang="en-US" sz="2000" b="0" i="0" u="none" strike="noStrike" cap="none">
                <a:solidFill>
                  <a:schemeClr val="dk1"/>
                </a:solidFill>
                <a:latin typeface="Century Gothic"/>
                <a:ea typeface="Century Gothic"/>
                <a:cs typeface="Century Gothic"/>
                <a:sym typeface="Century Gothic"/>
              </a:rPr>
              <a:t>Embedded c is designed to bridge the performance mismatch between standard c and the embedded hardware and application architecture. </a:t>
            </a:r>
            <a:endParaRPr sz="2000" b="0" i="0" u="none" strike="noStrike" cap="none">
              <a:solidFill>
                <a:schemeClr val="dk1"/>
              </a:solidFill>
              <a:latin typeface="Century Gothic"/>
              <a:ea typeface="Century Gothic"/>
              <a:cs typeface="Century Gothic"/>
              <a:sym typeface="Century Gothic"/>
            </a:endParaRPr>
          </a:p>
          <a:p>
            <a:pPr marL="342900" marR="0" lvl="0" indent="-342900" algn="l" rtl="0">
              <a:lnSpc>
                <a:spcPct val="90000"/>
              </a:lnSpc>
              <a:spcBef>
                <a:spcPts val="1000"/>
              </a:spcBef>
              <a:spcAft>
                <a:spcPts val="0"/>
              </a:spcAft>
              <a:buClr>
                <a:srgbClr val="F7F7F7"/>
              </a:buClr>
              <a:buSzPts val="1600"/>
              <a:buFont typeface="Arial"/>
              <a:buChar char="•"/>
            </a:pPr>
            <a:r>
              <a:rPr lang="en-US" sz="2000" b="0" i="0" u="none" strike="noStrike" cap="none">
                <a:solidFill>
                  <a:schemeClr val="dk1"/>
                </a:solidFill>
                <a:latin typeface="Century Gothic"/>
                <a:ea typeface="Century Gothic"/>
                <a:cs typeface="Century Gothic"/>
                <a:sym typeface="Century Gothic"/>
              </a:rPr>
              <a:t>It extends the c language with the primitives that are needed by signal-processing applications and that are commonly provided by dsp processors. </a:t>
            </a:r>
            <a:endParaRPr sz="2000" b="0" i="0" u="none" strike="noStrike" cap="none">
              <a:solidFill>
                <a:schemeClr val="dk1"/>
              </a:solidFill>
              <a:latin typeface="Century Gothic"/>
              <a:ea typeface="Century Gothic"/>
              <a:cs typeface="Century Gothic"/>
              <a:sym typeface="Century Gothic"/>
            </a:endParaRPr>
          </a:p>
          <a:p>
            <a:pPr marL="342900" marR="0" lvl="0" indent="-342900" algn="l" rtl="0">
              <a:lnSpc>
                <a:spcPct val="90000"/>
              </a:lnSpc>
              <a:spcBef>
                <a:spcPts val="1000"/>
              </a:spcBef>
              <a:spcAft>
                <a:spcPts val="0"/>
              </a:spcAft>
              <a:buClr>
                <a:srgbClr val="F7F7F7"/>
              </a:buClr>
              <a:buSzPts val="1600"/>
              <a:buFont typeface="Arial"/>
              <a:buChar char="•"/>
            </a:pPr>
            <a:r>
              <a:rPr lang="en-US" sz="2000" b="0" i="0" u="none" strike="noStrike" cap="none">
                <a:solidFill>
                  <a:schemeClr val="dk1"/>
                </a:solidFill>
                <a:latin typeface="Century Gothic"/>
                <a:ea typeface="Century Gothic"/>
                <a:cs typeface="Century Gothic"/>
                <a:sym typeface="Century Gothic"/>
              </a:rPr>
              <a:t>The design of the support for fixed-point data types and named address spaces in embedded c is based on dsp-c. dsp-c [1] is an industry-designed extension of c with which experience was gained since 1998 by various dsp manufacturers in their compilers. </a:t>
            </a:r>
            <a:endParaRPr sz="2000" b="0" i="0" u="none" strike="noStrike" cap="none">
              <a:solidFill>
                <a:schemeClr val="dk1"/>
              </a:solidFill>
              <a:latin typeface="Century Gothic"/>
              <a:ea typeface="Century Gothic"/>
              <a:cs typeface="Century Gothic"/>
              <a:sym typeface="Century Gothic"/>
            </a:endParaRPr>
          </a:p>
          <a:p>
            <a:pPr marL="342900" marR="0" lvl="0" indent="-342900" algn="l" rtl="0">
              <a:lnSpc>
                <a:spcPct val="90000"/>
              </a:lnSpc>
              <a:spcBef>
                <a:spcPts val="1000"/>
              </a:spcBef>
              <a:spcAft>
                <a:spcPts val="0"/>
              </a:spcAft>
              <a:buClr>
                <a:srgbClr val="F7F7F7"/>
              </a:buClr>
              <a:buSzPts val="1600"/>
              <a:buFont typeface="Arial"/>
              <a:buChar char="•"/>
            </a:pPr>
            <a:r>
              <a:rPr lang="en-US" sz="2000" b="0" i="0" u="none" strike="noStrike" cap="none">
                <a:solidFill>
                  <a:schemeClr val="dk1"/>
                </a:solidFill>
                <a:latin typeface="Century Gothic"/>
                <a:ea typeface="Century Gothic"/>
                <a:cs typeface="Century Gothic"/>
                <a:sym typeface="Century Gothic"/>
              </a:rPr>
              <a:t>For the development of dsp-c by ace (the company three of us work for), cooperation was sought with embedded-application designers and dsp manufacturers.</a:t>
            </a:r>
            <a:endParaRPr sz="2000" b="0" i="0" u="none" strike="noStrike" cap="none">
              <a:solidFill>
                <a:schemeClr val="dk1"/>
              </a:solidFill>
              <a:latin typeface="Century Gothic"/>
              <a:ea typeface="Century Gothic"/>
              <a:cs typeface="Century Gothic"/>
              <a:sym typeface="Century Gothic"/>
            </a:endParaRPr>
          </a:p>
          <a:p>
            <a:pPr marL="342900" marR="0" lvl="0" indent="-342900" algn="l" rtl="0">
              <a:lnSpc>
                <a:spcPct val="90000"/>
              </a:lnSpc>
              <a:spcBef>
                <a:spcPts val="1000"/>
              </a:spcBef>
              <a:spcAft>
                <a:spcPts val="0"/>
              </a:spcAft>
              <a:buClr>
                <a:srgbClr val="F7F7F7"/>
              </a:buClr>
              <a:buSzPts val="1600"/>
              <a:buFont typeface="Arial"/>
              <a:buChar char="•"/>
            </a:pPr>
            <a:r>
              <a:rPr lang="en-US" sz="2000" b="0" i="0" u="none" strike="noStrike" cap="none">
                <a:solidFill>
                  <a:schemeClr val="dk1"/>
                </a:solidFill>
                <a:latin typeface="Century Gothic"/>
                <a:ea typeface="Century Gothic"/>
                <a:cs typeface="Century Gothic"/>
                <a:sym typeface="Century Gothic"/>
              </a:rPr>
              <a:t>The embedded c specification extends the c language to support freestanding embedded processors in exploiting the multiple address space functionality, user-defined named address spaces, and direct access to processor and i/o registers. </a:t>
            </a:r>
            <a:endParaRPr sz="2000" b="0" i="0" u="none" strike="noStrike" cap="none">
              <a:solidFill>
                <a:schemeClr val="dk1"/>
              </a:solidFill>
              <a:latin typeface="Century Gothic"/>
              <a:ea typeface="Century Gothic"/>
              <a:cs typeface="Century Gothic"/>
              <a:sym typeface="Century Gothic"/>
            </a:endParaRPr>
          </a:p>
          <a:p>
            <a:pPr marL="342900" marR="0" lvl="0" indent="-220980" algn="l" rtl="0">
              <a:lnSpc>
                <a:spcPct val="90000"/>
              </a:lnSpc>
              <a:spcBef>
                <a:spcPts val="1000"/>
              </a:spcBef>
              <a:spcAft>
                <a:spcPts val="0"/>
              </a:spcAft>
              <a:buClr>
                <a:srgbClr val="F7F7F7"/>
              </a:buClr>
              <a:buSzPts val="1920"/>
              <a:buFont typeface="Arial"/>
              <a:buNone/>
            </a:pPr>
            <a:endParaRPr sz="2400" b="0" i="0" u="none" strike="noStrike" cap="none">
              <a:solidFill>
                <a:schemeClr val="dk1"/>
              </a:solidFill>
              <a:latin typeface="Century Gothic"/>
              <a:ea typeface="Century Gothic"/>
              <a:cs typeface="Century Gothic"/>
              <a:sym typeface="Century Gothic"/>
            </a:endParaRPr>
          </a:p>
          <a:p>
            <a:pPr marL="285750" marR="0" lvl="0" indent="-163830" algn="l" rtl="0">
              <a:lnSpc>
                <a:spcPct val="90000"/>
              </a:lnSpc>
              <a:spcBef>
                <a:spcPts val="1000"/>
              </a:spcBef>
              <a:spcAft>
                <a:spcPts val="0"/>
              </a:spcAft>
              <a:buClr>
                <a:srgbClr val="F7F7F7"/>
              </a:buClr>
              <a:buSzPts val="1920"/>
              <a:buFont typeface="Noto Sans Symbols"/>
              <a:buNone/>
            </a:pPr>
            <a:endParaRPr sz="2400" b="0" i="0" u="none" strike="noStrike" cap="none">
              <a:solidFill>
                <a:schemeClr val="dk1"/>
              </a:solidFill>
              <a:latin typeface="Century Gothic"/>
              <a:ea typeface="Century Gothic"/>
              <a:cs typeface="Century Gothic"/>
              <a:sym typeface="Century Gothic"/>
            </a:endParaRPr>
          </a:p>
          <a:p>
            <a:pPr marL="285750" marR="0" lvl="0" indent="-125729" algn="l" rtl="0">
              <a:lnSpc>
                <a:spcPct val="90000"/>
              </a:lnSpc>
              <a:spcBef>
                <a:spcPts val="1000"/>
              </a:spcBef>
              <a:spcAft>
                <a:spcPts val="0"/>
              </a:spcAft>
              <a:buClr>
                <a:srgbClr val="F7F7F7"/>
              </a:buClr>
              <a:buSzPts val="720"/>
              <a:buFont typeface="Noto Sans Symbols"/>
              <a:buNone/>
            </a:pPr>
            <a:endParaRPr sz="900" b="0"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1000"/>
              </a:spcBef>
              <a:spcAft>
                <a:spcPts val="0"/>
              </a:spcAft>
              <a:buClr>
                <a:srgbClr val="F7F7F7"/>
              </a:buClr>
              <a:buSzPts val="720"/>
              <a:buFont typeface="Noto Sans Symbols"/>
              <a:buNone/>
            </a:pPr>
            <a:endParaRPr sz="900" b="0" i="0" u="none" strike="noStrike" cap="none">
              <a:solidFill>
                <a:schemeClr val="dk1"/>
              </a:solidFill>
              <a:latin typeface="Century Gothic"/>
              <a:ea typeface="Century Gothic"/>
              <a:cs typeface="Century Gothic"/>
              <a:sym typeface="Century Gothic"/>
            </a:endParaRPr>
          </a:p>
        </p:txBody>
      </p:sp>
      <p:sp>
        <p:nvSpPr>
          <p:cNvPr id="553" name="Google Shape;553;p23"/>
          <p:cNvSpPr txBox="1"/>
          <p:nvPr/>
        </p:nvSpPr>
        <p:spPr>
          <a:xfrm>
            <a:off x="3362738" y="795130"/>
            <a:ext cx="49695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chemeClr val="lt1"/>
                </a:solidFill>
                <a:latin typeface="Century Gothic"/>
                <a:ea typeface="Century Gothic"/>
                <a:cs typeface="Century Gothic"/>
                <a:sym typeface="Century Gothic"/>
              </a:rPr>
              <a:t>            </a:t>
            </a:r>
            <a:r>
              <a:rPr lang="en-US" sz="2800" b="0" i="0" u="sng" strike="noStrike" cap="none">
                <a:solidFill>
                  <a:schemeClr val="lt1"/>
                </a:solidFill>
                <a:latin typeface="Century Gothic"/>
                <a:ea typeface="Century Gothic"/>
                <a:cs typeface="Century Gothic"/>
                <a:sym typeface="Century Gothic"/>
              </a:rPr>
              <a:t>EMBEDDED C</a:t>
            </a: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7"/>
        <p:cNvGrpSpPr/>
        <p:nvPr/>
      </p:nvGrpSpPr>
      <p:grpSpPr>
        <a:xfrm>
          <a:off x="0" y="0"/>
          <a:ext cx="0" cy="0"/>
          <a:chOff x="0" y="0"/>
          <a:chExt cx="0" cy="0"/>
        </a:xfrm>
      </p:grpSpPr>
      <p:pic>
        <p:nvPicPr>
          <p:cNvPr id="558" name="Google Shape;558;p24"/>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559" name="Google Shape;559;p24"/>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560" name="Google Shape;560;p24"/>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1" name="Google Shape;561;p24"/>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562" name="Google Shape;562;p24"/>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563" name="Google Shape;563;p2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txBox="1"/>
          <p:nvPr/>
        </p:nvSpPr>
        <p:spPr>
          <a:xfrm>
            <a:off x="646112" y="452718"/>
            <a:ext cx="4165580" cy="140053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600"/>
              </a:spcAft>
              <a:buNone/>
            </a:pPr>
            <a:r>
              <a:rPr lang="en-US" sz="4200" b="0" i="0" u="none" strike="noStrike" cap="none">
                <a:solidFill>
                  <a:schemeClr val="lt2"/>
                </a:solidFill>
                <a:latin typeface="Century Gothic"/>
                <a:ea typeface="Century Gothic"/>
                <a:cs typeface="Century Gothic"/>
                <a:sym typeface="Century Gothic"/>
              </a:rPr>
              <a:t>ADAFRUIT INTERFACE </a:t>
            </a:r>
            <a:endParaRPr/>
          </a:p>
        </p:txBody>
      </p:sp>
      <p:sp>
        <p:nvSpPr>
          <p:cNvPr id="565" name="Google Shape;565;p24"/>
          <p:cNvSpPr/>
          <p:nvPr/>
        </p:nvSpPr>
        <p:spPr>
          <a:xfrm rot="-5400000">
            <a:off x="5270819" y="-63600"/>
            <a:ext cx="6858001" cy="6985200"/>
          </a:xfrm>
          <a:custGeom>
            <a:avLst/>
            <a:gdLst/>
            <a:ahLst/>
            <a:cxnLst/>
            <a:rect l="l" t="t" r="r" b="b"/>
            <a:pathLst>
              <a:path w="6858001" h="6985200" extrusionOk="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566" name="Google Shape;566;p24"/>
          <p:cNvSpPr/>
          <p:nvPr/>
        </p:nvSpPr>
        <p:spPr>
          <a:xfrm>
            <a:off x="499402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67" name="Google Shape;567;p24"/>
          <p:cNvPicPr preferRelativeResize="0"/>
          <p:nvPr/>
        </p:nvPicPr>
        <p:blipFill rotWithShape="1">
          <a:blip r:embed="rId8">
            <a:alphaModFix/>
          </a:blip>
          <a:srcRect/>
          <a:stretch/>
        </p:blipFill>
        <p:spPr>
          <a:xfrm>
            <a:off x="6094410" y="1218062"/>
            <a:ext cx="5449471" cy="2002679"/>
          </a:xfrm>
          <a:prstGeom prst="rect">
            <a:avLst/>
          </a:prstGeom>
          <a:noFill/>
          <a:ln>
            <a:noFill/>
          </a:ln>
        </p:spPr>
      </p:pic>
      <p:sp>
        <p:nvSpPr>
          <p:cNvPr id="568" name="Google Shape;568;p24"/>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txBox="1"/>
          <p:nvPr/>
        </p:nvSpPr>
        <p:spPr>
          <a:xfrm>
            <a:off x="646113" y="2052918"/>
            <a:ext cx="4165146" cy="4195481"/>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100000"/>
              </a:lnSpc>
              <a:spcBef>
                <a:spcPts val="0"/>
              </a:spcBef>
              <a:spcAft>
                <a:spcPts val="0"/>
              </a:spcAft>
              <a:buClr>
                <a:srgbClr val="86D1D8"/>
              </a:buClr>
              <a:buSzPts val="1280"/>
              <a:buFont typeface="Arial"/>
              <a:buChar char="•"/>
            </a:pPr>
            <a:r>
              <a:rPr lang="en-US" sz="1600" b="0" i="0" u="none" strike="noStrike" cap="none">
                <a:solidFill>
                  <a:schemeClr val="lt1"/>
                </a:solidFill>
                <a:latin typeface="Century Gothic"/>
                <a:ea typeface="Century Gothic"/>
                <a:cs typeface="Century Gothic"/>
                <a:sym typeface="Century Gothic"/>
              </a:rPr>
              <a:t>Adafruit IO with the MQTT protocol is used on the Arduino, because you can use the Adafruit MQTT Arduino library to control it easily.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rgbClr val="86D1D8"/>
              </a:buClr>
              <a:buSzPts val="1280"/>
              <a:buFont typeface="Arial"/>
              <a:buChar char="•"/>
            </a:pPr>
            <a:r>
              <a:rPr lang="en-US" sz="1600" b="0" i="0" u="none" strike="noStrike" cap="none">
                <a:solidFill>
                  <a:schemeClr val="lt1"/>
                </a:solidFill>
                <a:latin typeface="Century Gothic"/>
                <a:ea typeface="Century Gothic"/>
                <a:cs typeface="Century Gothic"/>
                <a:sym typeface="Century Gothic"/>
              </a:rPr>
              <a:t>This is a general-purpose MQTT library for Arduino that's built to use as few resources as possible so that it can work with platforms like the Arduino Uno.</a:t>
            </a:r>
            <a:endParaRPr/>
          </a:p>
          <a:p>
            <a:pPr marL="285750" marR="0" lvl="0" indent="-285750" algn="l" rtl="0">
              <a:lnSpc>
                <a:spcPct val="100000"/>
              </a:lnSpc>
              <a:spcBef>
                <a:spcPts val="1000"/>
              </a:spcBef>
              <a:spcAft>
                <a:spcPts val="0"/>
              </a:spcAft>
              <a:buClr>
                <a:srgbClr val="86D1D8"/>
              </a:buClr>
              <a:buSzPts val="1280"/>
              <a:buFont typeface="Arial"/>
              <a:buChar char="•"/>
            </a:pPr>
            <a:r>
              <a:rPr lang="en-US" sz="1600" b="0" i="0" u="none" strike="noStrike" cap="none">
                <a:solidFill>
                  <a:schemeClr val="lt1"/>
                </a:solidFill>
                <a:latin typeface="Century Gothic"/>
                <a:ea typeface="Century Gothic"/>
                <a:cs typeface="Century Gothic"/>
                <a:sym typeface="Century Gothic"/>
              </a:rPr>
              <a:t>The Adafruit IO Arduino library is a simple library for sending and receiving the latest value for a feed.</a:t>
            </a:r>
            <a:endParaRPr/>
          </a:p>
          <a:p>
            <a:pPr marL="285750" marR="0" lvl="0" indent="-285750" algn="l" rtl="0">
              <a:lnSpc>
                <a:spcPct val="100000"/>
              </a:lnSpc>
              <a:spcBef>
                <a:spcPts val="1000"/>
              </a:spcBef>
              <a:spcAft>
                <a:spcPts val="0"/>
              </a:spcAft>
              <a:buClr>
                <a:srgbClr val="8AD0D6"/>
              </a:buClr>
              <a:buSzPts val="1280"/>
              <a:buFont typeface="Arial"/>
              <a:buChar char="•"/>
            </a:pPr>
            <a:r>
              <a:rPr lang="en-US" sz="1600" b="0" i="0" u="none" strike="noStrike" cap="none">
                <a:solidFill>
                  <a:schemeClr val="lt1"/>
                </a:solidFill>
                <a:latin typeface="Century Gothic"/>
                <a:ea typeface="Century Gothic"/>
                <a:cs typeface="Century Gothic"/>
                <a:sym typeface="Century Gothic"/>
              </a:rPr>
              <a:t>Adafruit IO also has a web interface as seen below.</a:t>
            </a:r>
            <a:endParaRPr/>
          </a:p>
        </p:txBody>
      </p:sp>
      <p:pic>
        <p:nvPicPr>
          <p:cNvPr id="570" name="Google Shape;570;p24" descr="How to Set up Your Adafruit Dashboard"/>
          <p:cNvPicPr preferRelativeResize="0"/>
          <p:nvPr/>
        </p:nvPicPr>
        <p:blipFill rotWithShape="1">
          <a:blip r:embed="rId9">
            <a:alphaModFix/>
          </a:blip>
          <a:srcRect/>
          <a:stretch/>
        </p:blipFill>
        <p:spPr>
          <a:xfrm>
            <a:off x="6659283" y="3526971"/>
            <a:ext cx="4319725" cy="27214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25"/>
          <p:cNvSpPr txBox="1"/>
          <p:nvPr/>
        </p:nvSpPr>
        <p:spPr>
          <a:xfrm>
            <a:off x="928204" y="979714"/>
            <a:ext cx="676659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chemeClr val="lt1"/>
                </a:solidFill>
                <a:latin typeface="Tahoma"/>
                <a:ea typeface="Tahoma"/>
                <a:cs typeface="Tahoma"/>
                <a:sym typeface="Tahoma"/>
              </a:rPr>
              <a:t>USER INTERFACE AND DASHBOARD</a:t>
            </a:r>
            <a:endParaRPr sz="2800" b="1" i="0" u="none" strike="noStrike" cap="none">
              <a:solidFill>
                <a:schemeClr val="lt1"/>
              </a:solidFill>
              <a:latin typeface="Tahoma"/>
              <a:ea typeface="Tahoma"/>
              <a:cs typeface="Tahoma"/>
              <a:sym typeface="Tahoma"/>
            </a:endParaRPr>
          </a:p>
        </p:txBody>
      </p:sp>
      <p:sp>
        <p:nvSpPr>
          <p:cNvPr id="576" name="Google Shape;576;p25" descr="blob:https://web.whatsapp.com/3ef18b01-2e6b-4788-a6e9-b92ddbdfd4ec"/>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77" name="Google Shape;577;p25"/>
          <p:cNvPicPr preferRelativeResize="0"/>
          <p:nvPr/>
        </p:nvPicPr>
        <p:blipFill rotWithShape="1">
          <a:blip r:embed="rId3">
            <a:alphaModFix/>
          </a:blip>
          <a:srcRect/>
          <a:stretch/>
        </p:blipFill>
        <p:spPr>
          <a:xfrm>
            <a:off x="978452" y="1633563"/>
            <a:ext cx="9546773" cy="46018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26"/>
          <p:cNvSpPr txBox="1"/>
          <p:nvPr/>
        </p:nvSpPr>
        <p:spPr>
          <a:xfrm>
            <a:off x="838200" y="990600"/>
            <a:ext cx="7342075" cy="46166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chemeClr val="lt1"/>
                </a:solidFill>
                <a:latin typeface="Tahoma"/>
                <a:ea typeface="Tahoma"/>
                <a:cs typeface="Tahoma"/>
                <a:sym typeface="Tahoma"/>
              </a:rPr>
              <a:t>For Database purposes we are using phpMyAdmin</a:t>
            </a:r>
            <a:endParaRPr sz="2400" b="0" i="0" u="none" strike="noStrike" cap="none">
              <a:solidFill>
                <a:schemeClr val="lt1"/>
              </a:solidFill>
              <a:latin typeface="Tahoma"/>
              <a:ea typeface="Tahoma"/>
              <a:cs typeface="Tahoma"/>
              <a:sym typeface="Tahoma"/>
            </a:endParaRPr>
          </a:p>
        </p:txBody>
      </p:sp>
      <p:pic>
        <p:nvPicPr>
          <p:cNvPr id="583" name="Google Shape;583;p26"/>
          <p:cNvPicPr preferRelativeResize="0"/>
          <p:nvPr/>
        </p:nvPicPr>
        <p:blipFill rotWithShape="1">
          <a:blip r:embed="rId3">
            <a:alphaModFix/>
          </a:blip>
          <a:srcRect/>
          <a:stretch/>
        </p:blipFill>
        <p:spPr>
          <a:xfrm>
            <a:off x="925286" y="1659093"/>
            <a:ext cx="9949543" cy="48037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7"/>
        <p:cNvGrpSpPr/>
        <p:nvPr/>
      </p:nvGrpSpPr>
      <p:grpSpPr>
        <a:xfrm>
          <a:off x="0" y="0"/>
          <a:ext cx="0" cy="0"/>
          <a:chOff x="0" y="0"/>
          <a:chExt cx="0" cy="0"/>
        </a:xfrm>
      </p:grpSpPr>
      <p:sp>
        <p:nvSpPr>
          <p:cNvPr id="588" name="Google Shape;588;p2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589" name="Google Shape;589;p2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591" name="Google Shape;591;p27"/>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592" name="Google Shape;592;p27"/>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b="0" i="0">
                <a:solidFill>
                  <a:srgbClr val="FFFFFF"/>
                </a:solidFill>
                <a:latin typeface="Century Gothic"/>
                <a:ea typeface="Century Gothic"/>
                <a:cs typeface="Century Gothic"/>
                <a:sym typeface="Century Gothic"/>
              </a:rPr>
              <a:t>                 With card transaction.</a:t>
            </a:r>
            <a:endParaRPr/>
          </a:p>
        </p:txBody>
      </p:sp>
      <p:sp>
        <p:nvSpPr>
          <p:cNvPr id="593" name="Google Shape;593;p27"/>
          <p:cNvSpPr txBox="1">
            <a:spLocks noGrp="1"/>
          </p:cNvSpPr>
          <p:nvPr>
            <p:ph type="body" idx="1"/>
          </p:nvPr>
        </p:nvSpPr>
        <p:spPr>
          <a:xfrm>
            <a:off x="1491271" y="2396727"/>
            <a:ext cx="8946541" cy="348487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By selecting 1 from the keypad, We can choose the card option.</a:t>
            </a:r>
            <a:endParaRPr/>
          </a:p>
          <a:p>
            <a:pPr marL="342900" lvl="0" indent="-241300" algn="l" rtl="0">
              <a:spcBef>
                <a:spcPts val="1000"/>
              </a:spcBef>
              <a:spcAft>
                <a:spcPts val="0"/>
              </a:spcAft>
              <a:buSzPts val="1600"/>
              <a:buNone/>
            </a:pPr>
            <a:endParaRPr/>
          </a:p>
        </p:txBody>
      </p:sp>
      <p:pic>
        <p:nvPicPr>
          <p:cNvPr id="594" name="Google Shape;594;p27" descr="Diagram"/>
          <p:cNvPicPr preferRelativeResize="0"/>
          <p:nvPr/>
        </p:nvPicPr>
        <p:blipFill rotWithShape="1">
          <a:blip r:embed="rId4">
            <a:alphaModFix/>
          </a:blip>
          <a:srcRect/>
          <a:stretch/>
        </p:blipFill>
        <p:spPr>
          <a:xfrm>
            <a:off x="4210929" y="2923446"/>
            <a:ext cx="3770142" cy="36415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The RFID reader reads the card and shows us the balance of its card details</a:t>
            </a:r>
            <a:endParaRPr/>
          </a:p>
        </p:txBody>
      </p:sp>
      <p:pic>
        <p:nvPicPr>
          <p:cNvPr id="600" name="Google Shape;600;p28" descr="A picture containing text, electronics&#10;&#10;Description automatically generated"/>
          <p:cNvPicPr preferRelativeResize="0">
            <a:picLocks noGrp="1"/>
          </p:cNvPicPr>
          <p:nvPr>
            <p:ph type="body" idx="1"/>
          </p:nvPr>
        </p:nvPicPr>
        <p:blipFill rotWithShape="1">
          <a:blip r:embed="rId3">
            <a:alphaModFix/>
          </a:blip>
          <a:srcRect/>
          <a:stretch/>
        </p:blipFill>
        <p:spPr>
          <a:xfrm>
            <a:off x="3568172" y="2209519"/>
            <a:ext cx="4759902" cy="41957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After reading card the machine shows us the card balance as below.</a:t>
            </a:r>
            <a:endParaRPr/>
          </a:p>
        </p:txBody>
      </p:sp>
      <p:pic>
        <p:nvPicPr>
          <p:cNvPr id="606" name="Google Shape;606;p29" descr="Diagram&#10;&#10;Description automatically generated"/>
          <p:cNvPicPr preferRelativeResize="0">
            <a:picLocks noGrp="1"/>
          </p:cNvPicPr>
          <p:nvPr>
            <p:ph type="body" idx="1"/>
          </p:nvPr>
        </p:nvPicPr>
        <p:blipFill rotWithShape="1">
          <a:blip r:embed="rId3">
            <a:alphaModFix/>
          </a:blip>
          <a:srcRect/>
          <a:stretch/>
        </p:blipFill>
        <p:spPr>
          <a:xfrm>
            <a:off x="3778957" y="2209520"/>
            <a:ext cx="4634086" cy="41957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3"/>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4" name="Google Shape;264;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txBox="1"/>
          <p:nvPr/>
        </p:nvSpPr>
        <p:spPr>
          <a:xfrm>
            <a:off x="3201741" y="2320655"/>
            <a:ext cx="5788517" cy="7010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None/>
            </a:pPr>
            <a:r>
              <a:rPr lang="en-US" sz="3456" b="1" i="0" u="none" strike="noStrike" cap="none">
                <a:solidFill>
                  <a:schemeClr val="dk1"/>
                </a:solidFill>
                <a:latin typeface="Tahoma"/>
                <a:ea typeface="Tahoma"/>
                <a:cs typeface="Tahoma"/>
                <a:sym typeface="Tahoma"/>
              </a:rPr>
              <a:t>	   </a:t>
            </a:r>
            <a:r>
              <a:rPr lang="en-US" sz="3456" b="1" i="0" u="sng" strike="noStrike" cap="none">
                <a:solidFill>
                  <a:schemeClr val="dk1"/>
                </a:solidFill>
                <a:latin typeface="Tahoma"/>
                <a:ea typeface="Tahoma"/>
                <a:cs typeface="Tahoma"/>
                <a:sym typeface="Tahoma"/>
              </a:rPr>
              <a:t>OBJECTIVE</a:t>
            </a:r>
            <a:endParaRPr sz="3200" b="1" i="0" u="sng" strike="noStrike" cap="none">
              <a:solidFill>
                <a:schemeClr val="dk1"/>
              </a:solidFill>
              <a:latin typeface="Tahoma"/>
              <a:ea typeface="Tahoma"/>
              <a:cs typeface="Tahoma"/>
              <a:sym typeface="Tahoma"/>
            </a:endParaRPr>
          </a:p>
        </p:txBody>
      </p:sp>
      <p:sp>
        <p:nvSpPr>
          <p:cNvPr id="266" name="Google Shape;266;p3"/>
          <p:cNvSpPr txBox="1"/>
          <p:nvPr/>
        </p:nvSpPr>
        <p:spPr>
          <a:xfrm>
            <a:off x="643467" y="3638822"/>
            <a:ext cx="10905066" cy="967019"/>
          </a:xfrm>
          <a:prstGeom prst="rect">
            <a:avLst/>
          </a:prstGeom>
          <a:noFill/>
          <a:ln>
            <a:noFill/>
          </a:ln>
        </p:spPr>
        <p:txBody>
          <a:bodyPr spcFirstLastPara="1" wrap="square" lIns="91425" tIns="45700" rIns="91425" bIns="45700" anchor="t" anchorCtr="0">
            <a:spAutoFit/>
          </a:bodyPr>
          <a:lstStyle/>
          <a:p>
            <a:pPr marL="308610" marR="0" lvl="0" indent="-308610" algn="l" rtl="0">
              <a:lnSpc>
                <a:spcPct val="100000"/>
              </a:lnSpc>
              <a:spcBef>
                <a:spcPts val="0"/>
              </a:spcBef>
              <a:spcAft>
                <a:spcPts val="600"/>
              </a:spcAft>
              <a:buClr>
                <a:schemeClr val="dk1"/>
              </a:buClr>
              <a:buSzPts val="2000"/>
              <a:buFont typeface="Arial"/>
              <a:buChar char="•"/>
            </a:pPr>
            <a:r>
              <a:rPr lang="en-US" sz="2592" b="0" i="0" u="none" strike="noStrike" cap="none">
                <a:solidFill>
                  <a:schemeClr val="dk1"/>
                </a:solidFill>
                <a:latin typeface="Tahoma"/>
                <a:ea typeface="Tahoma"/>
                <a:cs typeface="Tahoma"/>
                <a:sym typeface="Tahoma"/>
              </a:rPr>
              <a:t>To design and develop an </a:t>
            </a:r>
            <a:r>
              <a:rPr lang="en-US" sz="2592" b="0" i="0" u="none" strike="noStrike" cap="none">
                <a:solidFill>
                  <a:srgbClr val="000000"/>
                </a:solidFill>
                <a:latin typeface="Tahoma"/>
                <a:ea typeface="Tahoma"/>
                <a:cs typeface="Tahoma"/>
                <a:sym typeface="Tahoma"/>
              </a:rPr>
              <a:t>user-friendly AI hardware for EV charging using RFID</a:t>
            </a:r>
            <a:r>
              <a:rPr lang="en-US" sz="2592" b="0" i="0" u="none" strike="noStrike" cap="none">
                <a:solidFill>
                  <a:schemeClr val="dk1"/>
                </a:solidFill>
                <a:latin typeface="Tahoma"/>
                <a:ea typeface="Tahoma"/>
                <a:cs typeface="Tahoma"/>
                <a:sym typeface="Tahoma"/>
              </a:rPr>
              <a:t>.</a:t>
            </a: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0"/>
        <p:cNvGrpSpPr/>
        <p:nvPr/>
      </p:nvGrpSpPr>
      <p:grpSpPr>
        <a:xfrm>
          <a:off x="0" y="0"/>
          <a:ext cx="0" cy="0"/>
          <a:chOff x="0" y="0"/>
          <a:chExt cx="0" cy="0"/>
        </a:xfrm>
      </p:grpSpPr>
      <p:sp>
        <p:nvSpPr>
          <p:cNvPr id="611" name="Google Shape;611;p30"/>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612" name="Google Shape;612;p3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614" name="Google Shape;614;p30"/>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615" name="Google Shape;615;p30"/>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Charging through relay</a:t>
            </a:r>
            <a:endParaRPr/>
          </a:p>
        </p:txBody>
      </p:sp>
      <p:pic>
        <p:nvPicPr>
          <p:cNvPr id="616" name="Google Shape;616;p30"/>
          <p:cNvPicPr preferRelativeResize="0">
            <a:picLocks noGrp="1"/>
          </p:cNvPicPr>
          <p:nvPr>
            <p:ph type="body" idx="1"/>
          </p:nvPr>
        </p:nvPicPr>
        <p:blipFill rotWithShape="1">
          <a:blip r:embed="rId4">
            <a:alphaModFix/>
          </a:blip>
          <a:srcRect/>
          <a:stretch/>
        </p:blipFill>
        <p:spPr>
          <a:xfrm>
            <a:off x="3641481" y="2613343"/>
            <a:ext cx="4909037" cy="37919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0"/>
        <p:cNvGrpSpPr/>
        <p:nvPr/>
      </p:nvGrpSpPr>
      <p:grpSpPr>
        <a:xfrm>
          <a:off x="0" y="0"/>
          <a:ext cx="0" cy="0"/>
          <a:chOff x="0" y="0"/>
          <a:chExt cx="0" cy="0"/>
        </a:xfrm>
      </p:grpSpPr>
      <p:pic>
        <p:nvPicPr>
          <p:cNvPr id="621" name="Google Shape;621;p31"/>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622" name="Google Shape;622;p31"/>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623" name="Google Shape;623;p31"/>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4" name="Google Shape;624;p31"/>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625" name="Google Shape;625;p31"/>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626" name="Google Shape;626;p3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31"/>
          <p:cNvSpPr txBox="1">
            <a:spLocks noGrp="1"/>
          </p:cNvSpPr>
          <p:nvPr>
            <p:ph type="title"/>
          </p:nvPr>
        </p:nvSpPr>
        <p:spPr>
          <a:xfrm>
            <a:off x="8191925" y="1325880"/>
            <a:ext cx="3352375" cy="306650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EBEBEB"/>
              </a:buClr>
              <a:buSzPts val="4200"/>
              <a:buFont typeface="Century Gothic"/>
              <a:buNone/>
            </a:pPr>
            <a:r>
              <a:rPr lang="en-US" b="0" i="0">
                <a:solidFill>
                  <a:srgbClr val="EBEBEB"/>
                </a:solidFill>
                <a:latin typeface="Century Gothic"/>
                <a:ea typeface="Century Gothic"/>
                <a:cs typeface="Century Gothic"/>
                <a:sym typeface="Century Gothic"/>
              </a:rPr>
              <a:t>                IOT Dashboard</a:t>
            </a:r>
            <a:endParaRPr/>
          </a:p>
        </p:txBody>
      </p:sp>
      <p:sp>
        <p:nvSpPr>
          <p:cNvPr id="629" name="Google Shape;629;p31"/>
          <p:cNvSpPr/>
          <p:nvPr/>
        </p:nvSpPr>
        <p:spPr>
          <a:xfrm flipH="1">
            <a:off x="7463681"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0" name="Google Shape;630;p31"/>
          <p:cNvSpPr/>
          <p:nvPr/>
        </p:nvSpPr>
        <p:spPr>
          <a:xfrm>
            <a:off x="0" y="0"/>
            <a:ext cx="7809954" cy="6858000"/>
          </a:xfrm>
          <a:custGeom>
            <a:avLst/>
            <a:gdLst/>
            <a:ahLst/>
            <a:cxnLst/>
            <a:rect l="l" t="t" r="r" b="b"/>
            <a:pathLst>
              <a:path w="7809954" h="6858000" extrusionOk="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3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2" name="Google Shape;632;p31" descr="A screenshot of a computer screen"/>
          <p:cNvPicPr preferRelativeResize="0">
            <a:picLocks noGrp="1"/>
          </p:cNvPicPr>
          <p:nvPr>
            <p:ph type="body" idx="1"/>
          </p:nvPr>
        </p:nvPicPr>
        <p:blipFill rotWithShape="1">
          <a:blip r:embed="rId8">
            <a:alphaModFix/>
          </a:blip>
          <a:srcRect/>
          <a:stretch/>
        </p:blipFill>
        <p:spPr>
          <a:xfrm>
            <a:off x="1728146" y="647698"/>
            <a:ext cx="4102077" cy="55621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6"/>
        <p:cNvGrpSpPr/>
        <p:nvPr/>
      </p:nvGrpSpPr>
      <p:grpSpPr>
        <a:xfrm>
          <a:off x="0" y="0"/>
          <a:ext cx="0" cy="0"/>
          <a:chOff x="0" y="0"/>
          <a:chExt cx="0" cy="0"/>
        </a:xfrm>
      </p:grpSpPr>
      <p:sp>
        <p:nvSpPr>
          <p:cNvPr id="637" name="Google Shape;637;p3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638" name="Google Shape;638;p3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640" name="Google Shape;640;p32"/>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641" name="Google Shape;641;p32"/>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Without card transaction</a:t>
            </a:r>
            <a:endParaRPr/>
          </a:p>
        </p:txBody>
      </p:sp>
      <p:pic>
        <p:nvPicPr>
          <p:cNvPr id="642" name="Google Shape;642;p32" descr="A picture containing electronics"/>
          <p:cNvPicPr preferRelativeResize="0">
            <a:picLocks noGrp="1"/>
          </p:cNvPicPr>
          <p:nvPr>
            <p:ph type="body" idx="1"/>
          </p:nvPr>
        </p:nvPicPr>
        <p:blipFill rotWithShape="1">
          <a:blip r:embed="rId4">
            <a:alphaModFix/>
          </a:blip>
          <a:srcRect/>
          <a:stretch/>
        </p:blipFill>
        <p:spPr>
          <a:xfrm>
            <a:off x="3198666" y="3162597"/>
            <a:ext cx="5794668" cy="3484562"/>
          </a:xfrm>
          <a:prstGeom prst="rect">
            <a:avLst/>
          </a:prstGeom>
          <a:noFill/>
          <a:ln>
            <a:noFill/>
          </a:ln>
        </p:spPr>
      </p:pic>
      <p:sp>
        <p:nvSpPr>
          <p:cNvPr id="643" name="Google Shape;643;p32"/>
          <p:cNvSpPr txBox="1"/>
          <p:nvPr/>
        </p:nvSpPr>
        <p:spPr>
          <a:xfrm>
            <a:off x="3235569" y="2286162"/>
            <a:ext cx="594655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By pressing 2 in hardware we can go to cardless transaction</a:t>
            </a: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graphicFrame>
        <p:nvGraphicFramePr>
          <p:cNvPr id="648" name="Google Shape;648;p33"/>
          <p:cNvGraphicFramePr>
            <a:graphicFrameLocks noSelect="1"/>
          </p:cNvGraphicFramePr>
          <p:nvPr/>
        </p:nvGraphicFramePr>
        <p:xfrm>
          <a:off x="0" y="0"/>
          <a:ext cx="12192000" cy="7019778"/>
        </p:xfrm>
        <a:graphic>
          <a:graphicData uri="http://schemas.openxmlformats.org/presentationml/2006/ole">
            <p:oleObj spid="_x0000_m1026" r:id="rId4" imgW="0" imgH="0" progId="PowerPoint.Slide.12">
              <p:embed/>
            </p:oleObj>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2"/>
        <p:cNvGrpSpPr/>
        <p:nvPr/>
      </p:nvGrpSpPr>
      <p:grpSpPr>
        <a:xfrm>
          <a:off x="0" y="0"/>
          <a:ext cx="0" cy="0"/>
          <a:chOff x="0" y="0"/>
          <a:chExt cx="0" cy="0"/>
        </a:xfrm>
      </p:grpSpPr>
      <p:pic>
        <p:nvPicPr>
          <p:cNvPr id="653" name="Google Shape;653;p34" descr="A pile of money&#10;&#10;Description automatically generated with low confidence"/>
          <p:cNvPicPr preferRelativeResize="0"/>
          <p:nvPr/>
        </p:nvPicPr>
        <p:blipFill rotWithShape="1">
          <a:blip r:embed="rId4">
            <a:alphaModFix/>
          </a:blip>
          <a:srcRect/>
          <a:stretch/>
        </p:blipFill>
        <p:spPr>
          <a:xfrm>
            <a:off x="20" y="10"/>
            <a:ext cx="12191980" cy="6857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7"/>
        <p:cNvGrpSpPr/>
        <p:nvPr/>
      </p:nvGrpSpPr>
      <p:grpSpPr>
        <a:xfrm>
          <a:off x="0" y="0"/>
          <a:ext cx="0" cy="0"/>
          <a:chOff x="0" y="0"/>
          <a:chExt cx="0" cy="0"/>
        </a:xfrm>
      </p:grpSpPr>
      <p:sp>
        <p:nvSpPr>
          <p:cNvPr id="658" name="Google Shape;658;p35"/>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659" name="Google Shape;659;p3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661" name="Google Shape;661;p35"/>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662" name="Google Shape;662;p35"/>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Money uploaded into hardware</a:t>
            </a:r>
            <a:endParaRPr/>
          </a:p>
        </p:txBody>
      </p:sp>
      <p:pic>
        <p:nvPicPr>
          <p:cNvPr id="663" name="Google Shape;663;p35" descr="A picture containing electronics"/>
          <p:cNvPicPr preferRelativeResize="0">
            <a:picLocks noGrp="1"/>
          </p:cNvPicPr>
          <p:nvPr>
            <p:ph type="body" idx="1"/>
          </p:nvPr>
        </p:nvPicPr>
        <p:blipFill rotWithShape="1">
          <a:blip r:embed="rId4">
            <a:alphaModFix/>
          </a:blip>
          <a:srcRect/>
          <a:stretch/>
        </p:blipFill>
        <p:spPr>
          <a:xfrm>
            <a:off x="3353862" y="2613343"/>
            <a:ext cx="5913976" cy="34845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endParaRPr/>
          </a:p>
        </p:txBody>
      </p:sp>
      <p:sp>
        <p:nvSpPr>
          <p:cNvPr id="669" name="Google Shape;669;p3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241300" algn="l" rtl="0">
              <a:spcBef>
                <a:spcPts val="0"/>
              </a:spcBef>
              <a:spcAft>
                <a:spcPts val="0"/>
              </a:spcAft>
              <a:buSzPts val="1600"/>
              <a:buNone/>
            </a:pPr>
            <a:endParaRPr/>
          </a:p>
        </p:txBody>
      </p:sp>
      <p:graphicFrame>
        <p:nvGraphicFramePr>
          <p:cNvPr id="670" name="Google Shape;670;p36"/>
          <p:cNvGraphicFramePr>
            <a:graphicFrameLocks noSelect="1"/>
          </p:cNvGraphicFramePr>
          <p:nvPr/>
        </p:nvGraphicFramePr>
        <p:xfrm>
          <a:off x="0" y="0"/>
          <a:ext cx="12192000" cy="6858000"/>
        </p:xfrm>
        <a:graphic>
          <a:graphicData uri="http://schemas.openxmlformats.org/presentationml/2006/ole">
            <p:oleObj spid="_x0000_m102402" r:id="rId4" imgW="0" imgH="0" progId="PowerPoint.Slide.12">
              <p:embed/>
            </p:oleObj>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37"/>
          <p:cNvSpPr txBox="1">
            <a:spLocks noGrp="1"/>
          </p:cNvSpPr>
          <p:nvPr>
            <p:ph type="title"/>
          </p:nvPr>
        </p:nvSpPr>
        <p:spPr>
          <a:xfrm>
            <a:off x="514876" y="1092804"/>
            <a:ext cx="8825657" cy="681567"/>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2800"/>
              <a:buFont typeface="Century Gothic"/>
              <a:buNone/>
            </a:pPr>
            <a:r>
              <a:rPr lang="en-US" sz="2800" b="1" u="sng"/>
              <a:t>CONCLUSION:</a:t>
            </a:r>
            <a:endParaRPr sz="2800"/>
          </a:p>
        </p:txBody>
      </p:sp>
      <p:sp>
        <p:nvSpPr>
          <p:cNvPr id="676" name="Google Shape;676;p37"/>
          <p:cNvSpPr txBox="1">
            <a:spLocks noGrp="1"/>
          </p:cNvSpPr>
          <p:nvPr>
            <p:ph type="body" idx="1"/>
          </p:nvPr>
        </p:nvSpPr>
        <p:spPr>
          <a:xfrm>
            <a:off x="514876" y="1920240"/>
            <a:ext cx="10663664" cy="432054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Font typeface="Arial"/>
              <a:buChar char="•"/>
            </a:pPr>
            <a:r>
              <a:rPr lang="en-US" cap="none">
                <a:solidFill>
                  <a:schemeClr val="lt1"/>
                </a:solidFill>
              </a:rPr>
              <a:t>In conclusion, user-friendly AI hardware for EV charging using RFID is a promising solution for the challenges faced by electric vehicle owners. The implementation of RFID technology allows for easy and efficient charging processes by providing a convenient payment system and eliminating the need for physical cards. </a:t>
            </a:r>
            <a:endParaRPr>
              <a:solidFill>
                <a:schemeClr val="lt1"/>
              </a:solidFill>
            </a:endParaRPr>
          </a:p>
          <a:p>
            <a:pPr marL="342900" lvl="0" indent="-342900" algn="l" rtl="0">
              <a:spcBef>
                <a:spcPts val="1000"/>
              </a:spcBef>
              <a:spcAft>
                <a:spcPts val="0"/>
              </a:spcAft>
              <a:buClr>
                <a:srgbClr val="8AD0D6"/>
              </a:buClr>
              <a:buSzPts val="1600"/>
              <a:buFont typeface="Arial"/>
              <a:buChar char="•"/>
            </a:pPr>
            <a:r>
              <a:rPr lang="en-US" cap="none">
                <a:solidFill>
                  <a:schemeClr val="lt1"/>
                </a:solidFill>
              </a:rPr>
              <a:t>With the incorporation of AI technology, the charging process can be optimized to cater to the individual needs of the user, including energy-efficient charging and accurate billing. The use of user-friendly hardware and software improves the usability and accessibility of electric vehicle charging stations, ultimately contributing to the success and adoption of sustainable mobility solutions. </a:t>
            </a:r>
            <a:endParaRPr>
              <a:solidFill>
                <a:schemeClr val="lt1"/>
              </a:solidFill>
            </a:endParaRPr>
          </a:p>
          <a:p>
            <a:pPr marL="342900" lvl="0" indent="-342900" algn="l" rtl="0">
              <a:spcBef>
                <a:spcPts val="1000"/>
              </a:spcBef>
              <a:spcAft>
                <a:spcPts val="0"/>
              </a:spcAft>
              <a:buClr>
                <a:srgbClr val="8AD0D6"/>
              </a:buClr>
              <a:buSzPts val="1600"/>
              <a:buFont typeface="Arial"/>
              <a:buChar char="•"/>
            </a:pPr>
            <a:r>
              <a:rPr lang="en-US" cap="none">
                <a:solidFill>
                  <a:schemeClr val="lt1"/>
                </a:solidFill>
              </a:rPr>
              <a:t>Therefore, the integration of user-friendly AI hardware for EV charging using RFID technology should be prioritized in the development of EV charging infrastructure.</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8"/>
          <p:cNvSpPr txBox="1">
            <a:spLocks noGrp="1"/>
          </p:cNvSpPr>
          <p:nvPr>
            <p:ph type="title"/>
          </p:nvPr>
        </p:nvSpPr>
        <p:spPr>
          <a:xfrm>
            <a:off x="517547" y="67287"/>
            <a:ext cx="8825657" cy="681567"/>
          </a:xfrm>
          <a:prstGeom prst="rect">
            <a:avLst/>
          </a:prstGeom>
          <a:noFill/>
          <a:ln>
            <a:noFill/>
          </a:ln>
        </p:spPr>
        <p:txBody>
          <a:bodyPr spcFirstLastPara="1" wrap="square" lIns="91425" tIns="45700" rIns="91425" bIns="45700" anchor="b" anchorCtr="0">
            <a:normAutofit/>
          </a:bodyPr>
          <a:lstStyle/>
          <a:p>
            <a:pPr marL="0" marR="0" lvl="0" indent="0" algn="just" rtl="0">
              <a:lnSpc>
                <a:spcPct val="115000"/>
              </a:lnSpc>
              <a:spcBef>
                <a:spcPts val="0"/>
              </a:spcBef>
              <a:spcAft>
                <a:spcPts val="0"/>
              </a:spcAft>
              <a:buClr>
                <a:schemeClr val="lt2"/>
              </a:buClr>
              <a:buSzPts val="2800"/>
              <a:buFont typeface="Times New Roman"/>
              <a:buNone/>
            </a:pPr>
            <a:r>
              <a:rPr lang="en-US" sz="2800" b="1" u="sng">
                <a:latin typeface="Times New Roman"/>
                <a:ea typeface="Times New Roman"/>
                <a:cs typeface="Times New Roman"/>
                <a:sym typeface="Times New Roman"/>
              </a:rPr>
              <a:t>REFERENCE:</a:t>
            </a:r>
            <a:endParaRPr sz="2800">
              <a:latin typeface="Calibri"/>
              <a:ea typeface="Calibri"/>
              <a:cs typeface="Calibri"/>
              <a:sym typeface="Calibri"/>
            </a:endParaRPr>
          </a:p>
        </p:txBody>
      </p:sp>
      <p:sp>
        <p:nvSpPr>
          <p:cNvPr id="682" name="Google Shape;682;p38"/>
          <p:cNvSpPr txBox="1">
            <a:spLocks noGrp="1"/>
          </p:cNvSpPr>
          <p:nvPr>
            <p:ph type="body" idx="1"/>
          </p:nvPr>
        </p:nvSpPr>
        <p:spPr>
          <a:xfrm>
            <a:off x="299216" y="748854"/>
            <a:ext cx="10549364" cy="585216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1440"/>
              <a:buNone/>
            </a:pPr>
            <a:r>
              <a:rPr lang="en-US" sz="1800" cap="none">
                <a:solidFill>
                  <a:schemeClr val="lt1"/>
                </a:solidFill>
              </a:rPr>
              <a:t>[1]  Chen W. R., Dai C. H., Li q., Ma L., Wang T. H.,  and “power management strategy based on adaptive droop control for a fuel cell battery – super capacitor hybrid tramway,” IEEE transactions on vehicular technology, vol. 67, no. 7, pp. 5658–5670, jul. 2018. </a:t>
            </a:r>
            <a:endParaRPr sz="1800">
              <a:solidFill>
                <a:schemeClr val="lt1"/>
              </a:solidFill>
            </a:endParaRPr>
          </a:p>
          <a:p>
            <a:pPr marL="0" lvl="0" indent="0" algn="just" rtl="0">
              <a:spcBef>
                <a:spcPts val="1000"/>
              </a:spcBef>
              <a:spcAft>
                <a:spcPts val="0"/>
              </a:spcAft>
              <a:buSzPts val="1440"/>
              <a:buNone/>
            </a:pPr>
            <a:r>
              <a:rPr lang="en-US" sz="1800" cap="none">
                <a:solidFill>
                  <a:schemeClr val="lt1"/>
                </a:solidFill>
              </a:rPr>
              <a:t>[2] Chen W. R., Huang W. Q., J. W. Liu, Li Q., Yan y., and “ hierarchical management control based on equivalent fitting circle and equivalent energy consumption method for multiple fuel cells hybrid power system” IEEE transactions on industrial electronics, vol. 67, no. 4, pp. 2786–2797, apr. 2020. </a:t>
            </a:r>
            <a:endParaRPr sz="1800">
              <a:solidFill>
                <a:schemeClr val="lt1"/>
              </a:solidFill>
            </a:endParaRPr>
          </a:p>
          <a:p>
            <a:pPr marL="0" lvl="0" indent="0" algn="just" rtl="0">
              <a:spcBef>
                <a:spcPts val="1000"/>
              </a:spcBef>
              <a:spcAft>
                <a:spcPts val="0"/>
              </a:spcAft>
              <a:buSzPts val="1440"/>
              <a:buNone/>
            </a:pPr>
            <a:r>
              <a:rPr lang="en-US" sz="1800" cap="none">
                <a:solidFill>
                  <a:schemeClr val="lt1"/>
                </a:solidFill>
              </a:rPr>
              <a:t>[3] Chen W. R., Han Pu, Y., Li q., Su B., Wang Y. C. T. H., Yin L. Z., and “A state machine control based on equivalent consumption minimization for fuel cell/super capacitor hybrid tramway,” IEEE transactions on transportation electrification, vol. 5, no. 2, pp. 552–564, jun. 2019. </a:t>
            </a:r>
            <a:endParaRPr sz="1800">
              <a:solidFill>
                <a:schemeClr val="lt1"/>
              </a:solidFill>
            </a:endParaRPr>
          </a:p>
          <a:p>
            <a:pPr marL="0" lvl="0" indent="0" algn="just" rtl="0">
              <a:spcBef>
                <a:spcPts val="1000"/>
              </a:spcBef>
              <a:spcAft>
                <a:spcPts val="0"/>
              </a:spcAft>
              <a:buSzPts val="1440"/>
              <a:buNone/>
            </a:pPr>
            <a:r>
              <a:rPr lang="en-US" sz="1800" cap="none">
                <a:solidFill>
                  <a:schemeClr val="lt1"/>
                </a:solidFill>
              </a:rPr>
              <a:t>[4] Chen W. R., Li J. C., Li Q., Liu M., Meng X., Qiu Y. B., Wang t. H., Wang X. T., and “an optimized energy management strategy for fuel cell hybrid power system based on maximum efficiency range identification,” journal of power sources, vol. 445, pp. 227333, jan. 2020. </a:t>
            </a:r>
            <a:endParaRPr sz="1800">
              <a:solidFill>
                <a:schemeClr val="lt1"/>
              </a:solidFill>
            </a:endParaRPr>
          </a:p>
          <a:p>
            <a:pPr marL="0" lvl="0" indent="0" algn="just" rtl="0">
              <a:spcBef>
                <a:spcPts val="1000"/>
              </a:spcBef>
              <a:spcAft>
                <a:spcPts val="0"/>
              </a:spcAft>
              <a:buSzPts val="1440"/>
              <a:buNone/>
            </a:pPr>
            <a:r>
              <a:rPr lang="en-US" sz="1800" cap="none">
                <a:solidFill>
                  <a:schemeClr val="lt1"/>
                </a:solidFill>
              </a:rPr>
              <a:t>[5] Chen S., Chen L., and Ma D. Z., Sun q. Y., “quasi-z-source network based hybrid power supply system for aluminum electrolysis industry,” IEEE transactions on industrial informatics, vol. 13, no. 3, pp. 1141– 1151, jun. 2017. </a:t>
            </a:r>
            <a:endParaRPr sz="1800">
              <a:solidFill>
                <a:schemeClr val="lt1"/>
              </a:solidFill>
            </a:endParaRPr>
          </a:p>
          <a:p>
            <a:pPr marL="0" lvl="0" indent="0" algn="just" rtl="0">
              <a:spcBef>
                <a:spcPts val="1000"/>
              </a:spcBef>
              <a:spcAft>
                <a:spcPts val="0"/>
              </a:spcAft>
              <a:buSzPts val="1440"/>
              <a:buNone/>
            </a:pPr>
            <a:endParaRPr sz="1800" cap="none">
              <a:solidFill>
                <a:schemeClr val="lt1"/>
              </a:solidFill>
            </a:endParaRPr>
          </a:p>
          <a:p>
            <a:pPr marL="0" lvl="0" indent="0" algn="just" rtl="0">
              <a:spcBef>
                <a:spcPts val="1000"/>
              </a:spcBef>
              <a:spcAft>
                <a:spcPts val="0"/>
              </a:spcAft>
              <a:buSzPts val="1440"/>
              <a:buNone/>
            </a:pPr>
            <a:endParaRPr sz="18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6"/>
        <p:cNvGrpSpPr/>
        <p:nvPr/>
      </p:nvGrpSpPr>
      <p:grpSpPr>
        <a:xfrm>
          <a:off x="0" y="0"/>
          <a:ext cx="0" cy="0"/>
          <a:chOff x="0" y="0"/>
          <a:chExt cx="0" cy="0"/>
        </a:xfrm>
      </p:grpSpPr>
      <p:pic>
        <p:nvPicPr>
          <p:cNvPr id="687" name="Google Shape;687;p39"/>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688" name="Google Shape;688;p39"/>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689" name="Google Shape;689;p3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39"/>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691" name="Google Shape;691;p39"/>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692" name="Google Shape;692;p3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3" name="Google Shape;693;p39" descr="Bright modern kitchen"/>
          <p:cNvPicPr preferRelativeResize="0"/>
          <p:nvPr/>
        </p:nvPicPr>
        <p:blipFill rotWithShape="1">
          <a:blip r:embed="rId8">
            <a:alphaModFix amt="25000"/>
          </a:blip>
          <a:srcRect l="601" t="23278" r="8484" b="-6"/>
          <a:stretch/>
        </p:blipFill>
        <p:spPr>
          <a:xfrm>
            <a:off x="20" y="10"/>
            <a:ext cx="12191980" cy="6857990"/>
          </a:xfrm>
          <a:prstGeom prst="rect">
            <a:avLst/>
          </a:prstGeom>
          <a:noFill/>
          <a:ln>
            <a:noFill/>
          </a:ln>
        </p:spPr>
      </p:pic>
      <p:sp>
        <p:nvSpPr>
          <p:cNvPr id="694" name="Google Shape;694;p39"/>
          <p:cNvSpPr txBox="1"/>
          <p:nvPr/>
        </p:nvSpPr>
        <p:spPr>
          <a:xfrm>
            <a:off x="1154955" y="1447800"/>
            <a:ext cx="8825658" cy="3329581"/>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600"/>
              </a:spcAft>
              <a:buNone/>
            </a:pPr>
            <a:r>
              <a:rPr lang="en-US" sz="7200" b="0" i="0" u="none" strike="noStrike" cap="none">
                <a:solidFill>
                  <a:schemeClr val="lt2"/>
                </a:solidFill>
                <a:latin typeface="Century Gothic"/>
                <a:ea typeface="Century Gothic"/>
                <a:cs typeface="Century Gothic"/>
                <a:sym typeface="Century Gothic"/>
              </a:rPr>
              <a:t>Thank You</a:t>
            </a:r>
            <a:endParaRPr sz="7200" b="0" i="0" u="none" strike="noStrike" cap="none">
              <a:solidFill>
                <a:schemeClr val="lt2"/>
              </a:solidFill>
              <a:latin typeface="Century Gothic"/>
              <a:ea typeface="Century Gothic"/>
              <a:cs typeface="Century Gothic"/>
              <a:sym typeface="Century Gothic"/>
            </a:endParaRPr>
          </a:p>
        </p:txBody>
      </p:sp>
      <p:sp>
        <p:nvSpPr>
          <p:cNvPr id="695" name="Google Shape;695;p3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pic>
        <p:nvPicPr>
          <p:cNvPr id="271" name="Google Shape;271;p4"/>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272" name="Google Shape;272;p4"/>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273" name="Google Shape;273;p4"/>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4"/>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275" name="Google Shape;275;p4"/>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276" name="Google Shape;276;p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txBox="1"/>
          <p:nvPr/>
        </p:nvSpPr>
        <p:spPr>
          <a:xfrm>
            <a:off x="6612712" y="-118357"/>
            <a:ext cx="3307744" cy="1641986"/>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100000"/>
              </a:lnSpc>
              <a:spcBef>
                <a:spcPts val="0"/>
              </a:spcBef>
              <a:spcAft>
                <a:spcPts val="600"/>
              </a:spcAft>
              <a:buNone/>
            </a:pPr>
            <a:r>
              <a:rPr lang="en-US" sz="3900" b="0" i="0" u="none" strike="noStrike" cap="none">
                <a:solidFill>
                  <a:schemeClr val="lt2"/>
                </a:solidFill>
                <a:latin typeface="Century Gothic"/>
                <a:ea typeface="Century Gothic"/>
                <a:cs typeface="Century Gothic"/>
                <a:sym typeface="Century Gothic"/>
              </a:rPr>
              <a:t>			</a:t>
            </a:r>
            <a:r>
              <a:rPr lang="en-US" sz="3900" b="0" i="0" u="sng" strike="noStrike" cap="none">
                <a:solidFill>
                  <a:schemeClr val="lt2"/>
                </a:solidFill>
                <a:latin typeface="Century Gothic"/>
                <a:ea typeface="Century Gothic"/>
                <a:cs typeface="Century Gothic"/>
                <a:sym typeface="Century Gothic"/>
              </a:rPr>
              <a:t>CONTENTS</a:t>
            </a:r>
            <a:endParaRPr/>
          </a:p>
        </p:txBody>
      </p:sp>
      <p:pic>
        <p:nvPicPr>
          <p:cNvPr id="278" name="Google Shape;278;p4" descr="CPU with binary numbers and blueprint"/>
          <p:cNvPicPr preferRelativeResize="0"/>
          <p:nvPr/>
        </p:nvPicPr>
        <p:blipFill rotWithShape="1">
          <a:blip r:embed="rId8">
            <a:alphaModFix/>
          </a:blip>
          <a:srcRect l="27969" r="22043" b="-2"/>
          <a:stretch/>
        </p:blipFill>
        <p:spPr>
          <a:xfrm>
            <a:off x="-2" y="10"/>
            <a:ext cx="6094407" cy="6857990"/>
          </a:xfrm>
          <a:prstGeom prst="rect">
            <a:avLst/>
          </a:prstGeom>
          <a:noFill/>
          <a:ln>
            <a:noFill/>
          </a:ln>
        </p:spPr>
      </p:pic>
      <p:sp>
        <p:nvSpPr>
          <p:cNvPr id="279" name="Google Shape;279;p4"/>
          <p:cNvSpPr txBox="1"/>
          <p:nvPr/>
        </p:nvSpPr>
        <p:spPr>
          <a:xfrm>
            <a:off x="6785240" y="1604513"/>
            <a:ext cx="3307744" cy="4917055"/>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INTRODUCTION</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ABSTRACT</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EXISTING SYSTEM</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PROPOSING SYSTEM</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LITERATURE SURVEY </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BLOCK DIAGRAM </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METHODOLOGY</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HARDWARE REQUIREMENTS</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SOFTWARE REQUIREMENTS</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HARDWARE DESCRIPTION</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SOFTWARE DESCRIPTION </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OUTPUT SIMULATION</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CONCLUSION</a:t>
            </a:r>
            <a:endParaRPr sz="1400" b="0" i="0" u="none" strike="noStrike" cap="none">
              <a:solidFill>
                <a:schemeClr val="lt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86D1D8"/>
              </a:buClr>
              <a:buSzPts val="1120"/>
              <a:buFont typeface="Noto Sans Symbols"/>
              <a:buChar char="►"/>
            </a:pPr>
            <a:r>
              <a:rPr lang="en-US" sz="1400" b="0" i="0" u="none" strike="noStrike" cap="none">
                <a:solidFill>
                  <a:schemeClr val="lt1"/>
                </a:solidFill>
                <a:latin typeface="Century Gothic"/>
                <a:ea typeface="Century Gothic"/>
                <a:cs typeface="Century Gothic"/>
                <a:sym typeface="Century Gothic"/>
              </a:rPr>
              <a:t>REFERENCES</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pic>
        <p:nvPicPr>
          <p:cNvPr id="284" name="Google Shape;284;p5"/>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85" name="Google Shape;285;p5"/>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86" name="Google Shape;286;p5"/>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5"/>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88" name="Google Shape;288;p5"/>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89" name="Google Shape;289;p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291" name="Google Shape;291;p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293" name="Google Shape;293;p5"/>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294" name="Google Shape;294;p5"/>
          <p:cNvSpPr txBox="1"/>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600"/>
              </a:spcAft>
              <a:buNone/>
            </a:pPr>
            <a:r>
              <a:rPr lang="en-US" sz="4200" b="0" i="0" u="none" strike="noStrike" cap="none">
                <a:solidFill>
                  <a:srgbClr val="FFFFFF"/>
                </a:solidFill>
                <a:latin typeface="Century Gothic"/>
                <a:ea typeface="Century Gothic"/>
                <a:cs typeface="Century Gothic"/>
                <a:sym typeface="Century Gothic"/>
              </a:rPr>
              <a:t>		   </a:t>
            </a:r>
            <a:r>
              <a:rPr lang="en-US" sz="4200" b="0" i="0" u="sng" strike="noStrike" cap="none">
                <a:solidFill>
                  <a:srgbClr val="FFFFFF"/>
                </a:solidFill>
                <a:latin typeface="Century Gothic"/>
                <a:ea typeface="Century Gothic"/>
                <a:cs typeface="Century Gothic"/>
                <a:sym typeface="Century Gothic"/>
              </a:rPr>
              <a:t>INTRODUCTION</a:t>
            </a:r>
            <a:endParaRPr/>
          </a:p>
        </p:txBody>
      </p:sp>
      <p:sp>
        <p:nvSpPr>
          <p:cNvPr id="295" name="Google Shape;295;p5"/>
          <p:cNvSpPr txBox="1"/>
          <p:nvPr/>
        </p:nvSpPr>
        <p:spPr>
          <a:xfrm>
            <a:off x="1103312" y="2763520"/>
            <a:ext cx="8946541" cy="3484879"/>
          </a:xfrm>
          <a:prstGeom prst="rect">
            <a:avLst/>
          </a:prstGeom>
          <a:noFill/>
          <a:ln>
            <a:noFill/>
          </a:ln>
        </p:spPr>
        <p:txBody>
          <a:bodyPr spcFirstLastPara="1" wrap="square" lIns="91425" tIns="45700" rIns="91425" bIns="45700" anchor="t" anchorCtr="0">
            <a:normAutofit fontScale="92500" lnSpcReduction="10000"/>
          </a:bodyPr>
          <a:lstStyle/>
          <a:p>
            <a:pPr marL="285750" marR="0" lvl="0" indent="-285750" algn="l" rtl="0">
              <a:lnSpc>
                <a:spcPct val="100000"/>
              </a:lnSpc>
              <a:spcBef>
                <a:spcPts val="1000"/>
              </a:spcBef>
              <a:spcAft>
                <a:spcPts val="0"/>
              </a:spcAft>
              <a:buClr>
                <a:srgbClr val="F7F7F7"/>
              </a:buClr>
              <a:buSzPct val="79999"/>
              <a:buFont typeface="Noto Sans Symbols"/>
              <a:buChar char="►"/>
            </a:pPr>
            <a:r>
              <a:rPr lang="en-US" sz="1800" b="0" i="0" u="none" strike="noStrike" cap="none">
                <a:solidFill>
                  <a:schemeClr val="dk1"/>
                </a:solidFill>
                <a:latin typeface="Century Gothic"/>
                <a:ea typeface="Century Gothic"/>
                <a:cs typeface="Century Gothic"/>
                <a:sym typeface="Century Gothic"/>
              </a:rPr>
              <a:t>Electric vehicles (EVs) are becoming more popular in India as a way to reduce air pollution and dependence on fossil fuels.</a:t>
            </a:r>
            <a:endParaRPr/>
          </a:p>
          <a:p>
            <a:pPr marL="285750" marR="0" lvl="0" indent="-285750" algn="l" rtl="0">
              <a:lnSpc>
                <a:spcPct val="100000"/>
              </a:lnSpc>
              <a:spcBef>
                <a:spcPts val="1000"/>
              </a:spcBef>
              <a:spcAft>
                <a:spcPts val="0"/>
              </a:spcAft>
              <a:buClr>
                <a:srgbClr val="F7F7F7"/>
              </a:buClr>
              <a:buSzPct val="79999"/>
              <a:buFont typeface="Noto Sans Symbols"/>
              <a:buChar char="►"/>
            </a:pPr>
            <a:r>
              <a:rPr lang="en-US" sz="1800" b="0" i="0" u="none" strike="noStrike" cap="none">
                <a:solidFill>
                  <a:schemeClr val="dk1"/>
                </a:solidFill>
                <a:latin typeface="Century Gothic"/>
                <a:ea typeface="Century Gothic"/>
                <a:cs typeface="Century Gothic"/>
                <a:sym typeface="Century Gothic"/>
              </a:rPr>
              <a:t>However, one of the main challenges for EV adoption is the lack of adequate user friendly charging infrastructure across the country.</a:t>
            </a:r>
            <a:endParaRPr/>
          </a:p>
          <a:p>
            <a:pPr marL="285750" marR="0" lvl="0" indent="-285750" algn="l" rtl="0">
              <a:lnSpc>
                <a:spcPct val="100000"/>
              </a:lnSpc>
              <a:spcBef>
                <a:spcPts val="1000"/>
              </a:spcBef>
              <a:spcAft>
                <a:spcPts val="0"/>
              </a:spcAft>
              <a:buClr>
                <a:srgbClr val="F7F7F7"/>
              </a:buClr>
              <a:buSzPct val="79999"/>
              <a:buFont typeface="Noto Sans Symbols"/>
              <a:buChar char="►"/>
            </a:pPr>
            <a:r>
              <a:rPr lang="en-US" sz="1800" b="0" i="0" u="none" strike="noStrike" cap="none">
                <a:solidFill>
                  <a:schemeClr val="dk1"/>
                </a:solidFill>
                <a:latin typeface="Century Gothic"/>
                <a:ea typeface="Century Gothic"/>
                <a:cs typeface="Century Gothic"/>
                <a:sym typeface="Century Gothic"/>
              </a:rPr>
              <a:t>In this case, both the customers and EV manufacturers are both at a loss.</a:t>
            </a:r>
            <a:endParaRPr sz="1800" b="0" i="0" u="none" strike="noStrike" cap="none">
              <a:solidFill>
                <a:schemeClr val="dk1"/>
              </a:solidFill>
              <a:latin typeface="Century Gothic"/>
              <a:ea typeface="Century Gothic"/>
              <a:cs typeface="Century Gothic"/>
              <a:sym typeface="Century Gothic"/>
            </a:endParaRPr>
          </a:p>
          <a:p>
            <a:pPr marL="285750" marR="0" lvl="0" indent="-285750" algn="l" rtl="0">
              <a:lnSpc>
                <a:spcPct val="100000"/>
              </a:lnSpc>
              <a:spcBef>
                <a:spcPts val="1000"/>
              </a:spcBef>
              <a:spcAft>
                <a:spcPts val="0"/>
              </a:spcAft>
              <a:buClr>
                <a:srgbClr val="F7F7F7"/>
              </a:buClr>
              <a:buSzPct val="79999"/>
              <a:buFont typeface="Noto Sans Symbols"/>
              <a:buChar char="►"/>
            </a:pPr>
            <a:r>
              <a:rPr lang="en-US" sz="1800" b="0" i="0" u="none" strike="noStrike" cap="none">
                <a:solidFill>
                  <a:schemeClr val="dk1"/>
                </a:solidFill>
                <a:latin typeface="Century Gothic"/>
                <a:ea typeface="Century Gothic"/>
                <a:cs typeface="Century Gothic"/>
                <a:sym typeface="Century Gothic"/>
              </a:rPr>
              <a:t>At present, there are different payment methods available at EV charging stations in India, depending on the network and the type of charger: Mobile payment applications, RFID cards, and Contactless payments </a:t>
            </a:r>
            <a:endParaRPr sz="1800" b="0" i="0" u="none" strike="noStrike" cap="none">
              <a:solidFill>
                <a:schemeClr val="dk1"/>
              </a:solidFill>
              <a:latin typeface="Century Gothic"/>
              <a:ea typeface="Century Gothic"/>
              <a:cs typeface="Century Gothic"/>
              <a:sym typeface="Century Gothic"/>
            </a:endParaRPr>
          </a:p>
          <a:p>
            <a:pPr marL="285750" marR="0" lvl="0" indent="-285750" algn="l" rtl="0">
              <a:lnSpc>
                <a:spcPct val="100000"/>
              </a:lnSpc>
              <a:spcBef>
                <a:spcPts val="1000"/>
              </a:spcBef>
              <a:spcAft>
                <a:spcPts val="0"/>
              </a:spcAft>
              <a:buClr>
                <a:srgbClr val="F7F7F7"/>
              </a:buClr>
              <a:buSzPct val="79999"/>
              <a:buFont typeface="Noto Sans Symbols"/>
              <a:buChar char="►"/>
            </a:pPr>
            <a:r>
              <a:rPr lang="en-US" sz="1800" b="0" i="0" u="none" strike="noStrike" cap="none">
                <a:solidFill>
                  <a:schemeClr val="dk1"/>
                </a:solidFill>
                <a:latin typeface="Century Gothic"/>
                <a:ea typeface="Century Gothic"/>
                <a:cs typeface="Century Gothic"/>
                <a:sym typeface="Century Gothic"/>
              </a:rPr>
              <a:t>So people who want to use currency notes cannot use the charging station. Also, the charging cannot be abruptly stopped once it has started.</a:t>
            </a:r>
            <a:endParaRPr/>
          </a:p>
          <a:p>
            <a:pPr marL="285750" marR="0" lvl="0" indent="-285750" algn="l" rtl="0">
              <a:lnSpc>
                <a:spcPct val="100000"/>
              </a:lnSpc>
              <a:spcBef>
                <a:spcPts val="1000"/>
              </a:spcBef>
              <a:spcAft>
                <a:spcPts val="0"/>
              </a:spcAft>
              <a:buClr>
                <a:srgbClr val="F7F7F7"/>
              </a:buClr>
              <a:buSzPct val="79999"/>
              <a:buFont typeface="Noto Sans Symbols"/>
              <a:buChar char="►"/>
            </a:pPr>
            <a:r>
              <a:rPr lang="en-US" sz="1800" b="0" i="0" u="none" strike="noStrike" cap="none">
                <a:solidFill>
                  <a:schemeClr val="dk1"/>
                </a:solidFill>
                <a:latin typeface="Century Gothic"/>
                <a:ea typeface="Century Gothic"/>
                <a:cs typeface="Century Gothic"/>
                <a:sym typeface="Century Gothic"/>
              </a:rPr>
              <a:t>This is the major drawback for people who want to buy electric vehicles in India.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pic>
        <p:nvPicPr>
          <p:cNvPr id="300" name="Google Shape;300;p6"/>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01" name="Google Shape;301;p6"/>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02" name="Google Shape;302;p6"/>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3" name="Google Shape;303;p6"/>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04" name="Google Shape;304;p6"/>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05" name="Google Shape;305;p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307" name="Google Shape;307;p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309" name="Google Shape;309;p6"/>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310" name="Google Shape;310;p6"/>
          <p:cNvSpPr txBox="1"/>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600"/>
              </a:spcAft>
              <a:buNone/>
            </a:pPr>
            <a:r>
              <a:rPr lang="en-US" sz="4200" b="0" i="0" u="none" strike="noStrike" cap="none">
                <a:solidFill>
                  <a:srgbClr val="FFFFFF"/>
                </a:solidFill>
                <a:latin typeface="Century Gothic"/>
                <a:ea typeface="Century Gothic"/>
                <a:cs typeface="Century Gothic"/>
                <a:sym typeface="Century Gothic"/>
              </a:rPr>
              <a:t>		   </a:t>
            </a:r>
            <a:r>
              <a:rPr lang="en-US" sz="4200" b="0" i="0" u="sng" strike="noStrike" cap="none">
                <a:solidFill>
                  <a:srgbClr val="FFFFFF"/>
                </a:solidFill>
                <a:latin typeface="Century Gothic"/>
                <a:ea typeface="Century Gothic"/>
                <a:cs typeface="Century Gothic"/>
                <a:sym typeface="Century Gothic"/>
              </a:rPr>
              <a:t>ABSTRACT</a:t>
            </a:r>
            <a:endParaRPr/>
          </a:p>
        </p:txBody>
      </p:sp>
      <p:sp>
        <p:nvSpPr>
          <p:cNvPr id="311" name="Google Shape;311;p6"/>
          <p:cNvSpPr txBox="1"/>
          <p:nvPr/>
        </p:nvSpPr>
        <p:spPr>
          <a:xfrm>
            <a:off x="1247086" y="2562237"/>
            <a:ext cx="8946541" cy="3484879"/>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1000"/>
              </a:spcBef>
              <a:spcAft>
                <a:spcPts val="0"/>
              </a:spcAft>
              <a:buClr>
                <a:srgbClr val="F7F7F7"/>
              </a:buClr>
              <a:buSzPts val="1440"/>
              <a:buFont typeface="Noto Sans Symbols"/>
              <a:buChar char="►"/>
            </a:pPr>
            <a:r>
              <a:rPr lang="en-US" sz="1800" b="0" i="0" u="none" strike="noStrike" cap="none">
                <a:solidFill>
                  <a:schemeClr val="dk1"/>
                </a:solidFill>
                <a:latin typeface="Century Gothic"/>
                <a:ea typeface="Century Gothic"/>
                <a:cs typeface="Century Gothic"/>
                <a:sym typeface="Century Gothic"/>
              </a:rPr>
              <a:t>This project presents the “User-friendly AI hardware for EV charging using RFID”. </a:t>
            </a:r>
            <a:endParaRPr sz="1800" b="0" i="0" u="none" strike="noStrike" cap="none">
              <a:solidFill>
                <a:schemeClr val="dk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F7F7F7"/>
              </a:buClr>
              <a:buSzPts val="1440"/>
              <a:buFont typeface="Noto Sans Symbols"/>
              <a:buChar char="►"/>
            </a:pPr>
            <a:r>
              <a:rPr lang="en-US" sz="1800" b="0" i="0" u="none" strike="noStrike" cap="none">
                <a:solidFill>
                  <a:schemeClr val="dk1"/>
                </a:solidFill>
                <a:latin typeface="Century Gothic"/>
                <a:ea typeface="Century Gothic"/>
                <a:cs typeface="Century Gothic"/>
                <a:sym typeface="Century Gothic"/>
              </a:rPr>
              <a:t>The current system in India completely involves only digital payments, with no option to stop the charging as per user requirement.</a:t>
            </a:r>
            <a:endParaRPr sz="1800" b="0" i="0" u="none" strike="noStrike" cap="none">
              <a:solidFill>
                <a:schemeClr val="dk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F7F7F7"/>
              </a:buClr>
              <a:buSzPts val="1440"/>
              <a:buFont typeface="Noto Sans Symbols"/>
              <a:buChar char="►"/>
            </a:pPr>
            <a:r>
              <a:rPr lang="en-US" sz="1800" b="0" i="0" u="none" strike="noStrike" cap="none">
                <a:solidFill>
                  <a:schemeClr val="dk1"/>
                </a:solidFill>
                <a:latin typeface="Century Gothic"/>
                <a:ea typeface="Century Gothic"/>
                <a:cs typeface="Century Gothic"/>
                <a:sym typeface="Century Gothic"/>
              </a:rPr>
              <a:t>The person has to use digital payment methods or else he cannot charge his vehicle and also cannot retrieve the money once it has been paid for the charge.</a:t>
            </a:r>
            <a:endParaRPr sz="1800" b="0" i="0" u="none" strike="noStrike" cap="none">
              <a:solidFill>
                <a:schemeClr val="dk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F7F7F7"/>
              </a:buClr>
              <a:buSzPts val="1440"/>
              <a:buFont typeface="Noto Sans Symbols"/>
              <a:buChar char="►"/>
            </a:pPr>
            <a:r>
              <a:rPr lang="en-US" sz="1800" b="0" i="0" u="none" strike="noStrike" cap="none">
                <a:solidFill>
                  <a:schemeClr val="dk1"/>
                </a:solidFill>
                <a:latin typeface="Century Gothic"/>
                <a:ea typeface="Century Gothic"/>
                <a:cs typeface="Century Gothic"/>
                <a:sym typeface="Century Gothic"/>
              </a:rPr>
              <a:t>The proposed solution will support the use of cash notes and enable the user to get their money back if they choose to stop charging.</a:t>
            </a:r>
            <a:endParaRPr sz="1800" b="0" i="0" u="none" strike="noStrike" cap="none">
              <a:solidFill>
                <a:schemeClr val="dk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F7F7F7"/>
              </a:buClr>
              <a:buSzPts val="1440"/>
              <a:buFont typeface="Noto Sans Symbols"/>
              <a:buChar char="►"/>
            </a:pPr>
            <a:r>
              <a:rPr lang="en-US" sz="1800" b="0" i="0" u="none" strike="noStrike" cap="none">
                <a:solidFill>
                  <a:schemeClr val="dk1"/>
                </a:solidFill>
                <a:latin typeface="Century Gothic"/>
                <a:ea typeface="Century Gothic"/>
                <a:cs typeface="Century Gothic"/>
                <a:sym typeface="Century Gothic"/>
              </a:rPr>
              <a:t>Our idea is to allow more people to adopt EV technology without worrying about charging problems.</a:t>
            </a:r>
            <a:endParaRPr sz="1800" b="0" i="0" u="none" strike="noStrike" cap="none">
              <a:solidFill>
                <a:schemeClr val="dk1"/>
              </a:solidFill>
              <a:latin typeface="Century Gothic"/>
              <a:ea typeface="Century Gothic"/>
              <a:cs typeface="Century Gothic"/>
              <a:sym typeface="Century Gothic"/>
            </a:endParaRPr>
          </a:p>
          <a:p>
            <a:pPr marL="285750" marR="0" lvl="0" indent="-285750" algn="l" rtl="0">
              <a:lnSpc>
                <a:spcPct val="90000"/>
              </a:lnSpc>
              <a:spcBef>
                <a:spcPts val="1000"/>
              </a:spcBef>
              <a:spcAft>
                <a:spcPts val="0"/>
              </a:spcAft>
              <a:buClr>
                <a:srgbClr val="F7F7F7"/>
              </a:buClr>
              <a:buSzPts val="1440"/>
              <a:buFont typeface="Noto Sans Symbols"/>
              <a:buChar char="►"/>
            </a:pPr>
            <a:r>
              <a:rPr lang="en-US" sz="1800" b="0" i="0" u="none" strike="noStrike" cap="none">
                <a:solidFill>
                  <a:schemeClr val="dk1"/>
                </a:solidFill>
                <a:latin typeface="Century Gothic"/>
                <a:ea typeface="Century Gothic"/>
                <a:cs typeface="Century Gothic"/>
                <a:sym typeface="Century Gothic"/>
              </a:rPr>
              <a:t>The solution that is offered proved to be a perfect example of an embedded system IoT application.</a:t>
            </a: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pic>
        <p:nvPicPr>
          <p:cNvPr id="316" name="Google Shape;316;p7"/>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17" name="Google Shape;317;p7"/>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18" name="Google Shape;318;p7"/>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7"/>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20" name="Google Shape;320;p7"/>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21" name="Google Shape;321;p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323" name="Google Shape;323;p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325" name="Google Shape;325;p7"/>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326" name="Google Shape;326;p7"/>
          <p:cNvSpPr txBox="1"/>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600"/>
              </a:spcAft>
              <a:buNone/>
            </a:pPr>
            <a:r>
              <a:rPr lang="en-US" sz="4200" b="0" i="0" u="none" strike="noStrike" cap="none">
                <a:solidFill>
                  <a:srgbClr val="FFFFFF"/>
                </a:solidFill>
                <a:latin typeface="Century Gothic"/>
                <a:ea typeface="Century Gothic"/>
                <a:cs typeface="Century Gothic"/>
                <a:sym typeface="Century Gothic"/>
              </a:rPr>
              <a:t>		</a:t>
            </a:r>
            <a:r>
              <a:rPr lang="en-US" sz="4200" b="0" i="0" u="sng" strike="noStrike" cap="none">
                <a:solidFill>
                  <a:srgbClr val="FFFFFF"/>
                </a:solidFill>
                <a:latin typeface="Century Gothic"/>
                <a:ea typeface="Century Gothic"/>
                <a:cs typeface="Century Gothic"/>
                <a:sym typeface="Century Gothic"/>
              </a:rPr>
              <a:t>EXISTING SYSTEM</a:t>
            </a:r>
            <a:endParaRPr/>
          </a:p>
        </p:txBody>
      </p:sp>
      <p:sp>
        <p:nvSpPr>
          <p:cNvPr id="327" name="Google Shape;327;p7"/>
          <p:cNvSpPr txBox="1"/>
          <p:nvPr/>
        </p:nvSpPr>
        <p:spPr>
          <a:xfrm>
            <a:off x="1103312" y="2763520"/>
            <a:ext cx="8946541" cy="3484879"/>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100000"/>
              </a:lnSpc>
              <a:spcBef>
                <a:spcPts val="1000"/>
              </a:spcBef>
              <a:spcAft>
                <a:spcPts val="0"/>
              </a:spcAft>
              <a:buClr>
                <a:srgbClr val="F7F7F7"/>
              </a:buClr>
              <a:buSzPts val="1920"/>
              <a:buFont typeface="Noto Sans Symbols"/>
              <a:buChar char="►"/>
            </a:pPr>
            <a:r>
              <a:rPr lang="en-US" sz="2400" b="0" i="0" u="none" strike="noStrike" cap="none">
                <a:solidFill>
                  <a:schemeClr val="dk1"/>
                </a:solidFill>
                <a:latin typeface="Century Gothic"/>
                <a:ea typeface="Century Gothic"/>
                <a:cs typeface="Century Gothic"/>
                <a:sym typeface="Century Gothic"/>
              </a:rPr>
              <a:t>In the existing system, digital payments are the only way to access the charging station.</a:t>
            </a:r>
            <a:endParaRPr/>
          </a:p>
          <a:p>
            <a:pPr marL="285750" marR="0" lvl="0" indent="-285750" algn="l" rtl="0">
              <a:lnSpc>
                <a:spcPct val="100000"/>
              </a:lnSpc>
              <a:spcBef>
                <a:spcPts val="1000"/>
              </a:spcBef>
              <a:spcAft>
                <a:spcPts val="0"/>
              </a:spcAft>
              <a:buClr>
                <a:srgbClr val="F7F7F7"/>
              </a:buClr>
              <a:buSzPts val="1920"/>
              <a:buFont typeface="Noto Sans Symbols"/>
              <a:buChar char="►"/>
            </a:pPr>
            <a:r>
              <a:rPr lang="en-US" sz="2400" b="0" i="0" u="none" strike="noStrike" cap="none">
                <a:solidFill>
                  <a:schemeClr val="dk1"/>
                </a:solidFill>
                <a:latin typeface="Century Gothic"/>
                <a:ea typeface="Century Gothic"/>
                <a:cs typeface="Century Gothic"/>
                <a:sym typeface="Century Gothic"/>
              </a:rPr>
              <a:t>Disconnecting the charger can result in a loss of money. </a:t>
            </a:r>
            <a:endParaRPr/>
          </a:p>
          <a:p>
            <a:pPr marL="285750" marR="0" lvl="0" indent="-285750" algn="l" rtl="0">
              <a:lnSpc>
                <a:spcPct val="100000"/>
              </a:lnSpc>
              <a:spcBef>
                <a:spcPts val="1000"/>
              </a:spcBef>
              <a:spcAft>
                <a:spcPts val="0"/>
              </a:spcAft>
              <a:buClr>
                <a:srgbClr val="F7F7F7"/>
              </a:buClr>
              <a:buSzPts val="1920"/>
              <a:buFont typeface="Noto Sans Symbols"/>
              <a:buChar char="►"/>
            </a:pPr>
            <a:r>
              <a:rPr lang="en-US" sz="2400" b="0" i="0" u="none" strike="noStrike" cap="none">
                <a:solidFill>
                  <a:schemeClr val="dk1"/>
                </a:solidFill>
                <a:latin typeface="Century Gothic"/>
                <a:ea typeface="Century Gothic"/>
                <a:cs typeface="Century Gothic"/>
                <a:sym typeface="Century Gothic"/>
              </a:rPr>
              <a:t>There is no return policy for unused charging time.</a:t>
            </a: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pic>
        <p:nvPicPr>
          <p:cNvPr id="332" name="Google Shape;332;p8"/>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33" name="Google Shape;333;p8"/>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34" name="Google Shape;334;p8"/>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8"/>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36" name="Google Shape;336;p8"/>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37" name="Google Shape;337;p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339" name="Google Shape;339;p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341" name="Google Shape;341;p8"/>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342" name="Google Shape;342;p8"/>
          <p:cNvSpPr txBox="1"/>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600"/>
              </a:spcAft>
              <a:buNone/>
            </a:pPr>
            <a:r>
              <a:rPr lang="en-US" sz="4200" b="0" i="0" u="none" strike="noStrike" cap="none">
                <a:solidFill>
                  <a:srgbClr val="FFFFFF"/>
                </a:solidFill>
                <a:latin typeface="Century Gothic"/>
                <a:ea typeface="Century Gothic"/>
                <a:cs typeface="Century Gothic"/>
                <a:sym typeface="Century Gothic"/>
              </a:rPr>
              <a:t>		</a:t>
            </a:r>
            <a:r>
              <a:rPr lang="en-US" sz="4200" b="0" i="0" u="sng" strike="noStrike" cap="none">
                <a:solidFill>
                  <a:srgbClr val="FFFFFF"/>
                </a:solidFill>
                <a:latin typeface="Century Gothic"/>
                <a:ea typeface="Century Gothic"/>
                <a:cs typeface="Century Gothic"/>
                <a:sym typeface="Century Gothic"/>
              </a:rPr>
              <a:t>PROPOSED SYSTEM</a:t>
            </a:r>
            <a:endParaRPr/>
          </a:p>
        </p:txBody>
      </p:sp>
      <p:sp>
        <p:nvSpPr>
          <p:cNvPr id="343" name="Google Shape;343;p8"/>
          <p:cNvSpPr txBox="1"/>
          <p:nvPr/>
        </p:nvSpPr>
        <p:spPr>
          <a:xfrm>
            <a:off x="1103312" y="2763520"/>
            <a:ext cx="8946541" cy="3484879"/>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100000"/>
              </a:lnSpc>
              <a:spcBef>
                <a:spcPts val="1000"/>
              </a:spcBef>
              <a:spcAft>
                <a:spcPts val="0"/>
              </a:spcAft>
              <a:buClr>
                <a:srgbClr val="F7F7F7"/>
              </a:buClr>
              <a:buSzPts val="1920"/>
              <a:buFont typeface="Noto Sans Symbols"/>
              <a:buChar char="►"/>
            </a:pPr>
            <a:r>
              <a:rPr lang="en-US" sz="2400" b="0" i="0" u="none" strike="noStrike" cap="none">
                <a:solidFill>
                  <a:schemeClr val="dk1"/>
                </a:solidFill>
                <a:latin typeface="Century Gothic"/>
                <a:ea typeface="Century Gothic"/>
                <a:cs typeface="Century Gothic"/>
                <a:sym typeface="Century Gothic"/>
              </a:rPr>
              <a:t>In the proposed system, we are overcoming the drawbacks of the existing system. </a:t>
            </a:r>
            <a:endParaRPr sz="2400" b="0" i="0" u="none" strike="noStrike" cap="none">
              <a:solidFill>
                <a:schemeClr val="dk1"/>
              </a:solidFill>
              <a:latin typeface="Century Gothic"/>
              <a:ea typeface="Century Gothic"/>
              <a:cs typeface="Century Gothic"/>
              <a:sym typeface="Century Gothic"/>
            </a:endParaRPr>
          </a:p>
          <a:p>
            <a:pPr marL="285750" marR="0" lvl="0" indent="-285750" algn="l" rtl="0">
              <a:lnSpc>
                <a:spcPct val="100000"/>
              </a:lnSpc>
              <a:spcBef>
                <a:spcPts val="1000"/>
              </a:spcBef>
              <a:spcAft>
                <a:spcPts val="0"/>
              </a:spcAft>
              <a:buClr>
                <a:srgbClr val="F7F7F7"/>
              </a:buClr>
              <a:buSzPts val="1920"/>
              <a:buFont typeface="Noto Sans Symbols"/>
              <a:buChar char="►"/>
            </a:pPr>
            <a:r>
              <a:rPr lang="en-US" sz="2400" b="0" i="0" u="none" strike="noStrike" cap="none">
                <a:solidFill>
                  <a:schemeClr val="dk1"/>
                </a:solidFill>
                <a:latin typeface="Century Gothic"/>
                <a:ea typeface="Century Gothic"/>
                <a:cs typeface="Century Gothic"/>
                <a:sym typeface="Century Gothic"/>
              </a:rPr>
              <a:t>The system provides support for both card and physical currency, with no loss of money and a return policy for unused charging time.. </a:t>
            </a:r>
            <a:endParaRPr sz="14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1000"/>
              </a:spcBef>
              <a:spcAft>
                <a:spcPts val="0"/>
              </a:spcAft>
              <a:buClr>
                <a:srgbClr val="F7F7F7"/>
              </a:buClr>
              <a:buSzPts val="1120"/>
              <a:buFont typeface="Noto Sans Symbols"/>
              <a:buNone/>
            </a:pP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pic>
        <p:nvPicPr>
          <p:cNvPr id="348" name="Google Shape;348;p9"/>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49" name="Google Shape;349;p9"/>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50" name="Google Shape;350;p9"/>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9"/>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52" name="Google Shape;352;p9"/>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53" name="Google Shape;353;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 name="Google Shape;355;p9"/>
          <p:cNvSpPr txBox="1"/>
          <p:nvPr/>
        </p:nvSpPr>
        <p:spPr>
          <a:xfrm>
            <a:off x="8200279" y="1325880"/>
            <a:ext cx="3344020" cy="3066507"/>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600"/>
              </a:spcAft>
              <a:buNone/>
            </a:pPr>
            <a:r>
              <a:rPr lang="en-US" sz="5000" b="0" i="0" u="none" strike="noStrike" cap="none">
                <a:solidFill>
                  <a:srgbClr val="EBEBEB"/>
                </a:solidFill>
                <a:latin typeface="Century Gothic"/>
                <a:ea typeface="Century Gothic"/>
                <a:cs typeface="Century Gothic"/>
                <a:sym typeface="Century Gothic"/>
              </a:rPr>
              <a:t>		        </a:t>
            </a:r>
            <a:r>
              <a:rPr lang="en-US" sz="5000" b="0" i="0" u="sng" strike="noStrike" cap="none">
                <a:solidFill>
                  <a:srgbClr val="EBEBEB"/>
                </a:solidFill>
                <a:latin typeface="Century Gothic"/>
                <a:ea typeface="Century Gothic"/>
                <a:cs typeface="Century Gothic"/>
                <a:sym typeface="Century Gothic"/>
              </a:rPr>
              <a:t>BLOCK DIAGRAM</a:t>
            </a:r>
            <a:endParaRPr/>
          </a:p>
        </p:txBody>
      </p:sp>
      <p:sp>
        <p:nvSpPr>
          <p:cNvPr id="356" name="Google Shape;356;p9"/>
          <p:cNvSpPr/>
          <p:nvPr/>
        </p:nvSpPr>
        <p:spPr>
          <a:xfrm>
            <a:off x="636914" y="639905"/>
            <a:ext cx="6915664" cy="55781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8" name="Google Shape;358;p9"/>
          <p:cNvPicPr preferRelativeResize="0"/>
          <p:nvPr/>
        </p:nvPicPr>
        <p:blipFill rotWithShape="1">
          <a:blip r:embed="rId8">
            <a:alphaModFix/>
          </a:blip>
          <a:srcRect/>
          <a:stretch/>
        </p:blipFill>
        <p:spPr>
          <a:xfrm>
            <a:off x="1241790" y="965141"/>
            <a:ext cx="5702787" cy="4932911"/>
          </a:xfrm>
          <a:prstGeom prst="rect">
            <a:avLst/>
          </a:prstGeom>
          <a:noFill/>
          <a:ln>
            <a:noFill/>
          </a:ln>
        </p:spPr>
      </p:pic>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931</Words>
  <PresentationFormat>Custom</PresentationFormat>
  <Paragraphs>164</Paragraphs>
  <Slides>39</Slides>
  <Notes>39</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39</vt:i4>
      </vt:variant>
    </vt:vector>
  </HeadingPairs>
  <TitlesOfParts>
    <vt:vector size="49" baseType="lpstr">
      <vt:lpstr>Arial</vt:lpstr>
      <vt:lpstr>Tahoma</vt:lpstr>
      <vt:lpstr>Calibri</vt:lpstr>
      <vt:lpstr>Century Gothic</vt:lpstr>
      <vt:lpstr>Noto Sans Symbols</vt:lpstr>
      <vt:lpstr>Times New Roman</vt:lpstr>
      <vt:lpstr>Ion</vt:lpstr>
      <vt:lpstr>Ion</vt:lpstr>
      <vt:lpstr>Office Theme</vt:lpstr>
      <vt:lpstr>Microsoft Office PowerPoint Slide</vt:lpstr>
      <vt:lpstr>R.M.K. ENGINEERING COLLEGE (An Autonomous Institution) R.S.M. NAGAR, KAVARAIPETTAI, GUMMIDIPOONDI TALUK, THIRUVALLUR DIST. - 601206. Affiliated to Anna University,  Chennai / Approved by AICTE,  New Delhi /Accredited by NAAC with A+ Grade/ ISO 9001:2015 Certified Institution /All the eligible UG programs are accredited by NBA,  New Delhi. Website: www.rmkec.ac.in  </vt:lpstr>
      <vt:lpstr>USER-FRIENDLY AI HARDWARE FOR EV CHARGING USING RFID</vt:lpstr>
      <vt:lpstr>Slide 3</vt:lpstr>
      <vt:lpstr>Slide 4</vt:lpstr>
      <vt:lpstr>Slide 5</vt:lpstr>
      <vt:lpstr>Slide 6</vt:lpstr>
      <vt:lpstr>Slide 7</vt:lpstr>
      <vt:lpstr>Slide 8</vt:lpstr>
      <vt:lpstr>Slide 9</vt:lpstr>
      <vt:lpstr>MODULES</vt:lpstr>
      <vt:lpstr>CURRENCY ACCEPTER MODULE </vt:lpstr>
      <vt:lpstr>Slide 12</vt:lpstr>
      <vt:lpstr>Slide 13</vt:lpstr>
      <vt:lpstr>HARDWARE REQUIREMENTS</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                 With card transaction.</vt:lpstr>
      <vt:lpstr>The RFID reader reads the card and shows us the balance of its card details</vt:lpstr>
      <vt:lpstr>After reading card the machine shows us the card balance as below.</vt:lpstr>
      <vt:lpstr>Charging through relay</vt:lpstr>
      <vt:lpstr>                IOT Dashboard</vt:lpstr>
      <vt:lpstr>Without card transaction</vt:lpstr>
      <vt:lpstr>Slide 33</vt:lpstr>
      <vt:lpstr>Slide 34</vt:lpstr>
      <vt:lpstr>Money uploaded into hardware</vt:lpstr>
      <vt:lpstr>Slide 36</vt:lpstr>
      <vt:lpstr>CONCLUSION:</vt:lpstr>
      <vt:lpstr>REFERENCE:</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R.M.K. ENGINEERING COLLEGE (An Autonomous Institution) R.S.M. NAGAR, KAVARAIPETTAI, GUMMIDIPOONDI TALUK, THIRUVALLUR DIST. - 601206. Affiliated to Anna University,  Chennai / Approved by AICTE,  New Delhi /Accredited by NAAC with A+ Grade/ ISO 9001:2015 Certified Institution /All the eligible UG programs are accredited by NBA,  New Delhi. Website: www.rmkec.ac.in  </dc:title>
  <dc:creator>Bala Srinivas</dc:creator>
  <cp:lastModifiedBy>HP</cp:lastModifiedBy>
  <cp:revision>1</cp:revision>
  <dcterms:modified xsi:type="dcterms:W3CDTF">2023-03-27T16:35:21Z</dcterms:modified>
</cp:coreProperties>
</file>